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Consolas" panose="020B0609020204030204" pitchFamily="49" charset="0"/>
      <p:regular r:id="rId15"/>
      <p:bold r:id="rId16"/>
      <p:italic r:id="rId17"/>
      <p:boldItalic r:id="rId18"/>
    </p:embeddedFont>
    <p:embeddedFont>
      <p:font typeface="Epilogue" panose="020B0604020202020204" charset="0"/>
      <p:regular r:id="rId19"/>
    </p:embeddedFont>
    <p:embeddedFont>
      <p:font typeface="Fraunces Medium"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28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136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898898" y="3494722"/>
            <a:ext cx="6319004" cy="620078"/>
          </a:xfrm>
          <a:prstGeom prst="rect">
            <a:avLst/>
          </a:prstGeom>
          <a:noFill/>
          <a:ln/>
        </p:spPr>
        <p:txBody>
          <a:bodyPr wrap="none" lIns="0" tIns="0" rIns="0" bIns="0" rtlCol="0" anchor="t"/>
          <a:lstStyle/>
          <a:p>
            <a:pPr marL="0" indent="0" algn="ctr">
              <a:lnSpc>
                <a:spcPts val="4850"/>
              </a:lnSpc>
              <a:buNone/>
            </a:pPr>
            <a:r>
              <a:rPr lang="en-US" sz="3900" b="1" dirty="0">
                <a:solidFill>
                  <a:srgbClr val="FFFFFF"/>
                </a:solidFill>
                <a:latin typeface="Fraunces Medium" pitchFamily="34" charset="0"/>
                <a:ea typeface="Fraunces Medium" pitchFamily="34" charset="-122"/>
                <a:cs typeface="Fraunces Medium" pitchFamily="34" charset="-120"/>
              </a:rPr>
              <a:t>Insurance Fraud Detection</a:t>
            </a:r>
            <a:endParaRPr lang="en-US" sz="3900" b="1" dirty="0"/>
          </a:p>
        </p:txBody>
      </p:sp>
      <p:sp>
        <p:nvSpPr>
          <p:cNvPr id="4" name="Text 1"/>
          <p:cNvSpPr/>
          <p:nvPr/>
        </p:nvSpPr>
        <p:spPr>
          <a:xfrm>
            <a:off x="6280190" y="4414838"/>
            <a:ext cx="7556421" cy="317540"/>
          </a:xfrm>
          <a:prstGeom prst="rect">
            <a:avLst/>
          </a:prstGeom>
          <a:noFill/>
          <a:ln/>
        </p:spPr>
        <p:txBody>
          <a:bodyPr wrap="none" lIns="0" tIns="0" rIns="0" bIns="0" rtlCol="0" anchor="t"/>
          <a:lstStyle/>
          <a:p>
            <a:pPr marL="0" indent="0" algn="l">
              <a:lnSpc>
                <a:spcPts val="2500"/>
              </a:lnSpc>
              <a:buNone/>
            </a:pPr>
            <a:endParaRPr lang="en-US" sz="1550" dirty="0"/>
          </a:p>
        </p:txBody>
      </p:sp>
      <p:pic>
        <p:nvPicPr>
          <p:cNvPr id="5" name="Picture 4">
            <a:extLst>
              <a:ext uri="{FF2B5EF4-FFF2-40B4-BE49-F238E27FC236}">
                <a16:creationId xmlns:a16="http://schemas.microsoft.com/office/drawing/2014/main" id="{0B2AC117-4EDA-6375-B98F-FFFC7525CA17}"/>
              </a:ext>
            </a:extLst>
          </p:cNvPr>
          <p:cNvPicPr>
            <a:picLocks noChangeAspect="1"/>
          </p:cNvPicPr>
          <p:nvPr/>
        </p:nvPicPr>
        <p:blipFill>
          <a:blip r:embed="rId4"/>
          <a:stretch>
            <a:fillRect/>
          </a:stretch>
        </p:blipFill>
        <p:spPr>
          <a:xfrm>
            <a:off x="12363134" y="7598176"/>
            <a:ext cx="2267266" cy="543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574358"/>
            <a:ext cx="10988397" cy="589121"/>
          </a:xfrm>
          <a:prstGeom prst="rect">
            <a:avLst/>
          </a:prstGeom>
          <a:noFill/>
          <a:ln/>
        </p:spPr>
        <p:txBody>
          <a:bodyPr wrap="none" lIns="0" tIns="0" rIns="0" bIns="0" rtlCol="0" anchor="t"/>
          <a:lstStyle/>
          <a:p>
            <a:pPr marL="0" indent="0" algn="l">
              <a:lnSpc>
                <a:spcPts val="4600"/>
              </a:lnSpc>
              <a:buNone/>
            </a:pPr>
            <a:r>
              <a:rPr lang="en-US" sz="3700" dirty="0">
                <a:solidFill>
                  <a:srgbClr val="FFFFFF"/>
                </a:solidFill>
                <a:latin typeface="Fraunces Medium" pitchFamily="34" charset="0"/>
                <a:ea typeface="Fraunces Medium" pitchFamily="34" charset="-122"/>
                <a:cs typeface="Fraunces Medium" pitchFamily="34" charset="-120"/>
              </a:rPr>
              <a:t>Deployment Architecture: Real-Time Predictions</a:t>
            </a:r>
            <a:endParaRPr lang="en-US" sz="3700" dirty="0"/>
          </a:p>
        </p:txBody>
      </p:sp>
      <p:pic>
        <p:nvPicPr>
          <p:cNvPr id="3" name="Image 0" descr="preencoded.png"/>
          <p:cNvPicPr>
            <a:picLocks noChangeAspect="1"/>
          </p:cNvPicPr>
          <p:nvPr/>
        </p:nvPicPr>
        <p:blipFill>
          <a:blip r:embed="rId3"/>
          <a:stretch>
            <a:fillRect/>
          </a:stretch>
        </p:blipFill>
        <p:spPr>
          <a:xfrm>
            <a:off x="1170861" y="1540550"/>
            <a:ext cx="12288560" cy="5299115"/>
          </a:xfrm>
          <a:prstGeom prst="rect">
            <a:avLst/>
          </a:prstGeom>
        </p:spPr>
      </p:pic>
      <p:sp>
        <p:nvSpPr>
          <p:cNvPr id="4" name="Text 1"/>
          <p:cNvSpPr/>
          <p:nvPr/>
        </p:nvSpPr>
        <p:spPr>
          <a:xfrm>
            <a:off x="1997748" y="5834754"/>
            <a:ext cx="2787863" cy="348483"/>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Fraunces Medium" pitchFamily="34" charset="0"/>
                <a:ea typeface="Fraunces Medium" pitchFamily="34" charset="-122"/>
                <a:cs typeface="Fraunces Medium" pitchFamily="34" charset="-120"/>
              </a:rPr>
              <a:t>Result Display</a:t>
            </a:r>
            <a:endParaRPr lang="en-US" sz="1350" dirty="0"/>
          </a:p>
        </p:txBody>
      </p:sp>
      <p:sp>
        <p:nvSpPr>
          <p:cNvPr id="5" name="Text 2"/>
          <p:cNvSpPr/>
          <p:nvPr/>
        </p:nvSpPr>
        <p:spPr>
          <a:xfrm>
            <a:off x="1997748" y="4608095"/>
            <a:ext cx="2787863" cy="348483"/>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Fraunces Medium" pitchFamily="34" charset="0"/>
                <a:ea typeface="Fraunces Medium" pitchFamily="34" charset="-122"/>
                <a:cs typeface="Fraunces Medium" pitchFamily="34" charset="-120"/>
              </a:rPr>
              <a:t>Model Prediction</a:t>
            </a:r>
            <a:endParaRPr lang="en-US" sz="1350" dirty="0"/>
          </a:p>
        </p:txBody>
      </p:sp>
      <p:sp>
        <p:nvSpPr>
          <p:cNvPr id="6" name="Text 3"/>
          <p:cNvSpPr/>
          <p:nvPr/>
        </p:nvSpPr>
        <p:spPr>
          <a:xfrm>
            <a:off x="1997748" y="3393825"/>
            <a:ext cx="2787863" cy="348483"/>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Fraunces Medium" pitchFamily="34" charset="0"/>
                <a:ea typeface="Fraunces Medium" pitchFamily="34" charset="-122"/>
                <a:cs typeface="Fraunces Medium" pitchFamily="34" charset="-120"/>
              </a:rPr>
              <a:t>Data Processing</a:t>
            </a:r>
            <a:endParaRPr lang="en-US" sz="1350" dirty="0"/>
          </a:p>
        </p:txBody>
      </p:sp>
      <p:sp>
        <p:nvSpPr>
          <p:cNvPr id="7" name="Text 4"/>
          <p:cNvSpPr/>
          <p:nvPr/>
        </p:nvSpPr>
        <p:spPr>
          <a:xfrm>
            <a:off x="1997748" y="2167166"/>
            <a:ext cx="2787863" cy="348483"/>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Fraunces Medium" pitchFamily="34" charset="0"/>
                <a:ea typeface="Fraunces Medium" pitchFamily="34" charset="-122"/>
                <a:cs typeface="Fraunces Medium" pitchFamily="34" charset="-120"/>
              </a:rPr>
              <a:t>User Input</a:t>
            </a:r>
            <a:endParaRPr lang="en-US" sz="1350" dirty="0"/>
          </a:p>
        </p:txBody>
      </p:sp>
      <p:sp>
        <p:nvSpPr>
          <p:cNvPr id="8" name="Text 5"/>
          <p:cNvSpPr/>
          <p:nvPr/>
        </p:nvSpPr>
        <p:spPr>
          <a:xfrm>
            <a:off x="793790" y="7051715"/>
            <a:ext cx="13042821" cy="603409"/>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The deployed system utilizes a lightweight Flask web application to provide a seamless interface for users. Claims details are submitted via a simple HTML form, processed by the backend model, and the fraud prediction is returned directly to the user, enabling immediate insights.</a:t>
            </a:r>
            <a:endParaRPr lang="en-US" sz="1450" dirty="0"/>
          </a:p>
        </p:txBody>
      </p:sp>
      <p:pic>
        <p:nvPicPr>
          <p:cNvPr id="9" name="Picture 8">
            <a:extLst>
              <a:ext uri="{FF2B5EF4-FFF2-40B4-BE49-F238E27FC236}">
                <a16:creationId xmlns:a16="http://schemas.microsoft.com/office/drawing/2014/main" id="{75C5772A-13F1-1074-53BF-56D0D0C65CA3}"/>
              </a:ext>
            </a:extLst>
          </p:cNvPr>
          <p:cNvPicPr>
            <a:picLocks noChangeAspect="1"/>
          </p:cNvPicPr>
          <p:nvPr/>
        </p:nvPicPr>
        <p:blipFill>
          <a:blip r:embed="rId4"/>
          <a:stretch>
            <a:fillRect/>
          </a:stretch>
        </p:blipFill>
        <p:spPr>
          <a:xfrm>
            <a:off x="12363134" y="7598176"/>
            <a:ext cx="2267266" cy="5430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073229"/>
            <a:ext cx="8050768"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Recommendations &amp; Future Work</a:t>
            </a:r>
            <a:endParaRPr lang="en-US" sz="3900" dirty="0"/>
          </a:p>
        </p:txBody>
      </p:sp>
      <p:sp>
        <p:nvSpPr>
          <p:cNvPr id="3" name="Text 1"/>
          <p:cNvSpPr/>
          <p:nvPr/>
        </p:nvSpPr>
        <p:spPr>
          <a:xfrm>
            <a:off x="793790" y="209014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Building on our successful fraud detection model, we've identified several key areas for further enhancement to maximize its effectiveness and ensure long-term robustness.</a:t>
            </a:r>
            <a:endParaRPr lang="en-US" sz="1550" dirty="0"/>
          </a:p>
        </p:txBody>
      </p:sp>
      <p:sp>
        <p:nvSpPr>
          <p:cNvPr id="4" name="Shape 2"/>
          <p:cNvSpPr/>
          <p:nvPr/>
        </p:nvSpPr>
        <p:spPr>
          <a:xfrm>
            <a:off x="793790" y="3246120"/>
            <a:ext cx="4215289" cy="3051810"/>
          </a:xfrm>
          <a:prstGeom prst="roundRect">
            <a:avLst>
              <a:gd name="adj" fmla="val 3596"/>
            </a:avLst>
          </a:prstGeom>
          <a:solidFill>
            <a:srgbClr val="080E26"/>
          </a:solidFill>
          <a:ln/>
        </p:spPr>
      </p:sp>
      <p:sp>
        <p:nvSpPr>
          <p:cNvPr id="5" name="Shape 3"/>
          <p:cNvSpPr/>
          <p:nvPr/>
        </p:nvSpPr>
        <p:spPr>
          <a:xfrm>
            <a:off x="793790" y="3223260"/>
            <a:ext cx="4215289" cy="91440"/>
          </a:xfrm>
          <a:prstGeom prst="roundRect">
            <a:avLst>
              <a:gd name="adj" fmla="val 91163"/>
            </a:avLst>
          </a:prstGeom>
          <a:solidFill>
            <a:srgbClr val="8C98CA"/>
          </a:solidFill>
          <a:ln/>
        </p:spPr>
      </p:sp>
      <p:sp>
        <p:nvSpPr>
          <p:cNvPr id="6" name="Shape 4"/>
          <p:cNvSpPr/>
          <p:nvPr/>
        </p:nvSpPr>
        <p:spPr>
          <a:xfrm>
            <a:off x="2603778" y="2948464"/>
            <a:ext cx="595313" cy="595313"/>
          </a:xfrm>
          <a:prstGeom prst="roundRect">
            <a:avLst>
              <a:gd name="adj" fmla="val 153600"/>
            </a:avLst>
          </a:prstGeom>
          <a:solidFill>
            <a:srgbClr val="8C98CA"/>
          </a:solidFill>
          <a:ln/>
        </p:spPr>
      </p:sp>
      <p:pic>
        <p:nvPicPr>
          <p:cNvPr id="7" name="Image 0" descr="preencoded.png"/>
          <p:cNvPicPr>
            <a:picLocks noChangeAspect="1"/>
          </p:cNvPicPr>
          <p:nvPr/>
        </p:nvPicPr>
        <p:blipFill>
          <a:blip r:embed="rId3"/>
          <a:stretch>
            <a:fillRect/>
          </a:stretch>
        </p:blipFill>
        <p:spPr>
          <a:xfrm>
            <a:off x="2782372" y="3097292"/>
            <a:ext cx="238125" cy="297656"/>
          </a:xfrm>
          <a:prstGeom prst="rect">
            <a:avLst/>
          </a:prstGeom>
        </p:spPr>
      </p:pic>
      <p:sp>
        <p:nvSpPr>
          <p:cNvPr id="8" name="Text 5"/>
          <p:cNvSpPr/>
          <p:nvPr/>
        </p:nvSpPr>
        <p:spPr>
          <a:xfrm>
            <a:off x="1015008" y="3742253"/>
            <a:ext cx="2944178"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Data Enrichment &amp; Scale</a:t>
            </a:r>
            <a:endParaRPr lang="en-US" sz="1950" dirty="0"/>
          </a:p>
        </p:txBody>
      </p:sp>
      <p:sp>
        <p:nvSpPr>
          <p:cNvPr id="9" name="Text 6"/>
          <p:cNvSpPr/>
          <p:nvPr/>
        </p:nvSpPr>
        <p:spPr>
          <a:xfrm>
            <a:off x="1015008" y="4171474"/>
            <a:ext cx="3772853" cy="1587698"/>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Integrate </a:t>
            </a:r>
            <a:r>
              <a:rPr lang="en-US" sz="1550" dirty="0">
                <a:solidFill>
                  <a:srgbClr val="000000"/>
                </a:solidFill>
                <a:highlight>
                  <a:srgbClr val="AFCBF8"/>
                </a:highlight>
                <a:latin typeface="Epilogue" pitchFamily="34" charset="0"/>
                <a:ea typeface="Epilogue" pitchFamily="34" charset="-122"/>
                <a:cs typeface="Epilogue" pitchFamily="34" charset="-120"/>
              </a:rPr>
              <a:t>larger, more recent datasets</a:t>
            </a:r>
            <a:r>
              <a:rPr lang="en-US" sz="1550" dirty="0">
                <a:solidFill>
                  <a:srgbClr val="EBECEF"/>
                </a:solidFill>
                <a:latin typeface="Epilogue" pitchFamily="34" charset="0"/>
                <a:ea typeface="Epilogue" pitchFamily="34" charset="-122"/>
                <a:cs typeface="Epilogue" pitchFamily="34" charset="-120"/>
              </a:rPr>
              <a:t> to improve model accuracy and capture evolving fraud patterns. Continuous data ingestion is crucial for maintaining relevance.</a:t>
            </a:r>
            <a:endParaRPr lang="en-US" sz="1550" dirty="0"/>
          </a:p>
        </p:txBody>
      </p:sp>
      <p:sp>
        <p:nvSpPr>
          <p:cNvPr id="10" name="Shape 7"/>
          <p:cNvSpPr/>
          <p:nvPr/>
        </p:nvSpPr>
        <p:spPr>
          <a:xfrm>
            <a:off x="5207437" y="3246120"/>
            <a:ext cx="4215408" cy="3051810"/>
          </a:xfrm>
          <a:prstGeom prst="roundRect">
            <a:avLst>
              <a:gd name="adj" fmla="val 3596"/>
            </a:avLst>
          </a:prstGeom>
          <a:solidFill>
            <a:srgbClr val="080E26"/>
          </a:solidFill>
          <a:ln/>
        </p:spPr>
      </p:sp>
      <p:sp>
        <p:nvSpPr>
          <p:cNvPr id="11" name="Shape 8"/>
          <p:cNvSpPr/>
          <p:nvPr/>
        </p:nvSpPr>
        <p:spPr>
          <a:xfrm>
            <a:off x="5207437" y="3223260"/>
            <a:ext cx="4215408" cy="91440"/>
          </a:xfrm>
          <a:prstGeom prst="roundRect">
            <a:avLst>
              <a:gd name="adj" fmla="val 91163"/>
            </a:avLst>
          </a:prstGeom>
          <a:solidFill>
            <a:srgbClr val="8C98CA"/>
          </a:solidFill>
          <a:ln/>
        </p:spPr>
      </p:sp>
      <p:sp>
        <p:nvSpPr>
          <p:cNvPr id="12" name="Shape 9"/>
          <p:cNvSpPr/>
          <p:nvPr/>
        </p:nvSpPr>
        <p:spPr>
          <a:xfrm>
            <a:off x="7017425" y="2948464"/>
            <a:ext cx="595313" cy="595313"/>
          </a:xfrm>
          <a:prstGeom prst="roundRect">
            <a:avLst>
              <a:gd name="adj" fmla="val 153600"/>
            </a:avLst>
          </a:prstGeom>
          <a:solidFill>
            <a:srgbClr val="8C98CA"/>
          </a:solidFill>
          <a:ln/>
        </p:spPr>
      </p:sp>
      <p:pic>
        <p:nvPicPr>
          <p:cNvPr id="13" name="Image 1" descr="preencoded.png"/>
          <p:cNvPicPr>
            <a:picLocks noChangeAspect="1"/>
          </p:cNvPicPr>
          <p:nvPr/>
        </p:nvPicPr>
        <p:blipFill>
          <a:blip r:embed="rId4"/>
          <a:stretch>
            <a:fillRect/>
          </a:stretch>
        </p:blipFill>
        <p:spPr>
          <a:xfrm>
            <a:off x="7196018" y="3097292"/>
            <a:ext cx="238125" cy="297656"/>
          </a:xfrm>
          <a:prstGeom prst="rect">
            <a:avLst/>
          </a:prstGeom>
        </p:spPr>
      </p:pic>
      <p:sp>
        <p:nvSpPr>
          <p:cNvPr id="14" name="Text 10"/>
          <p:cNvSpPr/>
          <p:nvPr/>
        </p:nvSpPr>
        <p:spPr>
          <a:xfrm>
            <a:off x="5428655" y="3742253"/>
            <a:ext cx="3408164"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Advanced Model Exploration</a:t>
            </a:r>
            <a:endParaRPr lang="en-US" sz="1950" dirty="0"/>
          </a:p>
        </p:txBody>
      </p:sp>
      <p:sp>
        <p:nvSpPr>
          <p:cNvPr id="15" name="Text 11"/>
          <p:cNvSpPr/>
          <p:nvPr/>
        </p:nvSpPr>
        <p:spPr>
          <a:xfrm>
            <a:off x="5428655" y="4171474"/>
            <a:ext cx="3772972" cy="1587698"/>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Investigate sophisticated </a:t>
            </a:r>
            <a:r>
              <a:rPr lang="en-US" sz="1550" dirty="0">
                <a:solidFill>
                  <a:srgbClr val="000000"/>
                </a:solidFill>
                <a:highlight>
                  <a:srgbClr val="AFCBF8"/>
                </a:highlight>
                <a:latin typeface="Epilogue" pitchFamily="34" charset="0"/>
                <a:ea typeface="Epilogue" pitchFamily="34" charset="-122"/>
                <a:cs typeface="Epilogue" pitchFamily="34" charset="-120"/>
              </a:rPr>
              <a:t>ensemble methods with pruning</a:t>
            </a:r>
            <a:r>
              <a:rPr lang="en-US" sz="1550" dirty="0">
                <a:solidFill>
                  <a:srgbClr val="EBECEF"/>
                </a:solidFill>
                <a:latin typeface="Epilogue" pitchFamily="34" charset="0"/>
                <a:ea typeface="Epilogue" pitchFamily="34" charset="-122"/>
                <a:cs typeface="Epilogue" pitchFamily="34" charset="-120"/>
              </a:rPr>
              <a:t> techniques to potentially boost performance while mitigating overfitting, building upon the Decision Tree's strengths.</a:t>
            </a:r>
            <a:endParaRPr lang="en-US" sz="1550" dirty="0"/>
          </a:p>
        </p:txBody>
      </p:sp>
      <p:sp>
        <p:nvSpPr>
          <p:cNvPr id="16" name="Shape 12"/>
          <p:cNvSpPr/>
          <p:nvPr/>
        </p:nvSpPr>
        <p:spPr>
          <a:xfrm>
            <a:off x="9621203" y="3246120"/>
            <a:ext cx="4215289" cy="3051810"/>
          </a:xfrm>
          <a:prstGeom prst="roundRect">
            <a:avLst>
              <a:gd name="adj" fmla="val 3596"/>
            </a:avLst>
          </a:prstGeom>
          <a:solidFill>
            <a:srgbClr val="080E26"/>
          </a:solidFill>
          <a:ln/>
        </p:spPr>
      </p:sp>
      <p:sp>
        <p:nvSpPr>
          <p:cNvPr id="17" name="Shape 13"/>
          <p:cNvSpPr/>
          <p:nvPr/>
        </p:nvSpPr>
        <p:spPr>
          <a:xfrm>
            <a:off x="9621203" y="3223260"/>
            <a:ext cx="4215289" cy="91440"/>
          </a:xfrm>
          <a:prstGeom prst="roundRect">
            <a:avLst>
              <a:gd name="adj" fmla="val 91163"/>
            </a:avLst>
          </a:prstGeom>
          <a:solidFill>
            <a:srgbClr val="8C98CA"/>
          </a:solidFill>
          <a:ln/>
        </p:spPr>
      </p:sp>
      <p:sp>
        <p:nvSpPr>
          <p:cNvPr id="18" name="Shape 14"/>
          <p:cNvSpPr/>
          <p:nvPr/>
        </p:nvSpPr>
        <p:spPr>
          <a:xfrm>
            <a:off x="11431191" y="2948464"/>
            <a:ext cx="595313" cy="595313"/>
          </a:xfrm>
          <a:prstGeom prst="roundRect">
            <a:avLst>
              <a:gd name="adj" fmla="val 153600"/>
            </a:avLst>
          </a:prstGeom>
          <a:solidFill>
            <a:srgbClr val="8C98CA"/>
          </a:solidFill>
          <a:ln/>
        </p:spPr>
      </p:sp>
      <p:pic>
        <p:nvPicPr>
          <p:cNvPr id="19" name="Image 2" descr="preencoded.png"/>
          <p:cNvPicPr>
            <a:picLocks noChangeAspect="1"/>
          </p:cNvPicPr>
          <p:nvPr/>
        </p:nvPicPr>
        <p:blipFill>
          <a:blip r:embed="rId5"/>
          <a:stretch>
            <a:fillRect/>
          </a:stretch>
        </p:blipFill>
        <p:spPr>
          <a:xfrm>
            <a:off x="11609784" y="3097292"/>
            <a:ext cx="238125" cy="297656"/>
          </a:xfrm>
          <a:prstGeom prst="rect">
            <a:avLst/>
          </a:prstGeom>
        </p:spPr>
      </p:pic>
      <p:sp>
        <p:nvSpPr>
          <p:cNvPr id="20" name="Text 15"/>
          <p:cNvSpPr/>
          <p:nvPr/>
        </p:nvSpPr>
        <p:spPr>
          <a:xfrm>
            <a:off x="9842421" y="3742253"/>
            <a:ext cx="3483054"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Robust Monitoring &amp; Logging</a:t>
            </a:r>
            <a:endParaRPr lang="en-US" sz="1950" dirty="0"/>
          </a:p>
        </p:txBody>
      </p:sp>
      <p:sp>
        <p:nvSpPr>
          <p:cNvPr id="21" name="Text 16"/>
          <p:cNvSpPr/>
          <p:nvPr/>
        </p:nvSpPr>
        <p:spPr>
          <a:xfrm>
            <a:off x="9842421" y="4171474"/>
            <a:ext cx="3772853" cy="1905238"/>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Implement comprehensive </a:t>
            </a:r>
            <a:r>
              <a:rPr lang="en-US" sz="1550" dirty="0">
                <a:solidFill>
                  <a:srgbClr val="000000"/>
                </a:solidFill>
                <a:highlight>
                  <a:srgbClr val="AFCBF8"/>
                </a:highlight>
                <a:latin typeface="Epilogue" pitchFamily="34" charset="0"/>
                <a:ea typeface="Epilogue" pitchFamily="34" charset="-122"/>
                <a:cs typeface="Epilogue" pitchFamily="34" charset="-120"/>
              </a:rPr>
              <a:t>logging and monitoring</a:t>
            </a:r>
            <a:r>
              <a:rPr lang="en-US" sz="1550" dirty="0">
                <a:solidFill>
                  <a:srgbClr val="EBECEF"/>
                </a:solidFill>
                <a:latin typeface="Epilogue" pitchFamily="34" charset="0"/>
                <a:ea typeface="Epilogue" pitchFamily="34" charset="-122"/>
                <a:cs typeface="Epilogue" pitchFamily="34" charset="-120"/>
              </a:rPr>
              <a:t> for the deployed model, enabling real-time performance tracking, anomaly detection, and ensuring operational stability.</a:t>
            </a:r>
            <a:endParaRPr lang="en-US" sz="1550" dirty="0"/>
          </a:p>
        </p:txBody>
      </p:sp>
      <p:sp>
        <p:nvSpPr>
          <p:cNvPr id="22" name="Text 17"/>
          <p:cNvSpPr/>
          <p:nvPr/>
        </p:nvSpPr>
        <p:spPr>
          <a:xfrm>
            <a:off x="793790" y="652117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These strategic recommendations aim to further strengthen our fraud detection capabilities, driving continuous improvement and greater financial security.</a:t>
            </a:r>
            <a:endParaRPr lang="en-US" sz="1550" dirty="0"/>
          </a:p>
        </p:txBody>
      </p:sp>
      <p:pic>
        <p:nvPicPr>
          <p:cNvPr id="23" name="Picture 22">
            <a:extLst>
              <a:ext uri="{FF2B5EF4-FFF2-40B4-BE49-F238E27FC236}">
                <a16:creationId xmlns:a16="http://schemas.microsoft.com/office/drawing/2014/main" id="{13EE4691-78F0-8CCE-B774-B9684592E5B8}"/>
              </a:ext>
            </a:extLst>
          </p:cNvPr>
          <p:cNvPicPr>
            <a:picLocks noChangeAspect="1"/>
          </p:cNvPicPr>
          <p:nvPr/>
        </p:nvPicPr>
        <p:blipFill>
          <a:blip r:embed="rId6"/>
          <a:stretch>
            <a:fillRect/>
          </a:stretch>
        </p:blipFill>
        <p:spPr>
          <a:xfrm>
            <a:off x="12363134" y="7598176"/>
            <a:ext cx="2267266" cy="5430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3804761"/>
            <a:ext cx="4961811" cy="620078"/>
          </a:xfrm>
          <a:prstGeom prst="rect">
            <a:avLst/>
          </a:prstGeom>
          <a:noFill/>
          <a:ln/>
        </p:spPr>
        <p:txBody>
          <a:bodyPr wrap="none" lIns="0" tIns="0" rIns="0" bIns="0" rtlCol="0" anchor="t"/>
          <a:lstStyle/>
          <a:p>
            <a:pPr marL="0" indent="0" algn="l">
              <a:lnSpc>
                <a:spcPts val="4850"/>
              </a:lnSpc>
              <a:buNone/>
            </a:pPr>
            <a:endParaRPr lang="en-US" sz="3900" dirty="0"/>
          </a:p>
        </p:txBody>
      </p:sp>
      <p:pic>
        <p:nvPicPr>
          <p:cNvPr id="4" name="Picture 3">
            <a:extLst>
              <a:ext uri="{FF2B5EF4-FFF2-40B4-BE49-F238E27FC236}">
                <a16:creationId xmlns:a16="http://schemas.microsoft.com/office/drawing/2014/main" id="{993EC8F4-99EE-C819-7E59-5145DC0F89F5}"/>
              </a:ext>
            </a:extLst>
          </p:cNvPr>
          <p:cNvPicPr>
            <a:picLocks noChangeAspect="1"/>
          </p:cNvPicPr>
          <p:nvPr/>
        </p:nvPicPr>
        <p:blipFill>
          <a:blip r:embed="rId3"/>
          <a:stretch>
            <a:fillRect/>
          </a:stretch>
        </p:blipFill>
        <p:spPr>
          <a:xfrm>
            <a:off x="12363134" y="7598176"/>
            <a:ext cx="2267266" cy="54300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7878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FFFFFF"/>
                </a:solidFill>
                <a:latin typeface="Fraunces Medium" pitchFamily="34" charset="0"/>
                <a:ea typeface="Fraunces Medium" pitchFamily="34" charset="-122"/>
                <a:cs typeface="Fraunces Medium" pitchFamily="34" charset="-120"/>
              </a:rPr>
              <a:t>Project Overview</a:t>
            </a:r>
            <a:endParaRPr lang="en-US" sz="1950" b="1" dirty="0"/>
          </a:p>
        </p:txBody>
      </p:sp>
      <p:sp>
        <p:nvSpPr>
          <p:cNvPr id="3" name="Text 1"/>
          <p:cNvSpPr/>
          <p:nvPr/>
        </p:nvSpPr>
        <p:spPr>
          <a:xfrm>
            <a:off x="793790" y="2187297"/>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Fraunces Medium" pitchFamily="34" charset="0"/>
                <a:ea typeface="Fraunces Medium" pitchFamily="34" charset="-122"/>
                <a:cs typeface="Fraunces Medium" pitchFamily="34" charset="-120"/>
              </a:rPr>
              <a:t>Executive Summary</a:t>
            </a:r>
            <a:endParaRPr lang="en-US" sz="3900" b="1" dirty="0"/>
          </a:p>
        </p:txBody>
      </p:sp>
      <p:sp>
        <p:nvSpPr>
          <p:cNvPr id="4" name="Shape 2"/>
          <p:cNvSpPr/>
          <p:nvPr/>
        </p:nvSpPr>
        <p:spPr>
          <a:xfrm>
            <a:off x="793790" y="3105031"/>
            <a:ext cx="4215289" cy="2587466"/>
          </a:xfrm>
          <a:prstGeom prst="roundRect">
            <a:avLst>
              <a:gd name="adj" fmla="val 3222"/>
            </a:avLst>
          </a:prstGeom>
          <a:solidFill>
            <a:srgbClr val="283157"/>
          </a:solidFill>
          <a:ln w="7620">
            <a:solidFill>
              <a:srgbClr val="414A70"/>
            </a:solidFill>
            <a:prstDash val="solid"/>
          </a:ln>
        </p:spPr>
      </p:sp>
      <p:sp>
        <p:nvSpPr>
          <p:cNvPr id="5" name="Shape 3"/>
          <p:cNvSpPr/>
          <p:nvPr/>
        </p:nvSpPr>
        <p:spPr>
          <a:xfrm>
            <a:off x="999768" y="3311009"/>
            <a:ext cx="595313" cy="595313"/>
          </a:xfrm>
          <a:prstGeom prst="roundRect">
            <a:avLst>
              <a:gd name="adj" fmla="val 15358451"/>
            </a:avLst>
          </a:prstGeom>
          <a:solidFill>
            <a:srgbClr val="8C98CA"/>
          </a:solidFill>
          <a:ln/>
        </p:spPr>
      </p:sp>
      <p:pic>
        <p:nvPicPr>
          <p:cNvPr id="6" name="Image 0" descr="preencoded.png"/>
          <p:cNvPicPr>
            <a:picLocks noChangeAspect="1"/>
          </p:cNvPicPr>
          <p:nvPr/>
        </p:nvPicPr>
        <p:blipFill>
          <a:blip r:embed="rId3"/>
          <a:stretch>
            <a:fillRect/>
          </a:stretch>
        </p:blipFill>
        <p:spPr>
          <a:xfrm>
            <a:off x="1163479" y="3441144"/>
            <a:ext cx="267891" cy="334923"/>
          </a:xfrm>
          <a:prstGeom prst="rect">
            <a:avLst/>
          </a:prstGeom>
        </p:spPr>
      </p:pic>
      <p:sp>
        <p:nvSpPr>
          <p:cNvPr id="7" name="Text 4"/>
          <p:cNvSpPr/>
          <p:nvPr/>
        </p:nvSpPr>
        <p:spPr>
          <a:xfrm>
            <a:off x="999768" y="410468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Objective</a:t>
            </a:r>
            <a:endParaRPr lang="en-US" sz="1950" dirty="0"/>
          </a:p>
        </p:txBody>
      </p:sp>
      <p:sp>
        <p:nvSpPr>
          <p:cNvPr id="8" name="Text 5"/>
          <p:cNvSpPr/>
          <p:nvPr/>
        </p:nvSpPr>
        <p:spPr>
          <a:xfrm>
            <a:off x="999768" y="4533900"/>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Detect fraudulent insurance claims using machine learning.</a:t>
            </a:r>
            <a:endParaRPr lang="en-US" sz="1550" dirty="0"/>
          </a:p>
        </p:txBody>
      </p:sp>
      <p:sp>
        <p:nvSpPr>
          <p:cNvPr id="9" name="Shape 6"/>
          <p:cNvSpPr/>
          <p:nvPr/>
        </p:nvSpPr>
        <p:spPr>
          <a:xfrm>
            <a:off x="5207437" y="3105031"/>
            <a:ext cx="4215408" cy="2587466"/>
          </a:xfrm>
          <a:prstGeom prst="roundRect">
            <a:avLst>
              <a:gd name="adj" fmla="val 3222"/>
            </a:avLst>
          </a:prstGeom>
          <a:solidFill>
            <a:srgbClr val="283157"/>
          </a:solidFill>
          <a:ln w="7620">
            <a:solidFill>
              <a:srgbClr val="414A70"/>
            </a:solidFill>
            <a:prstDash val="solid"/>
          </a:ln>
        </p:spPr>
      </p:sp>
      <p:sp>
        <p:nvSpPr>
          <p:cNvPr id="10" name="Shape 7"/>
          <p:cNvSpPr/>
          <p:nvPr/>
        </p:nvSpPr>
        <p:spPr>
          <a:xfrm>
            <a:off x="5413415" y="3311009"/>
            <a:ext cx="595313" cy="595313"/>
          </a:xfrm>
          <a:prstGeom prst="roundRect">
            <a:avLst>
              <a:gd name="adj" fmla="val 15358451"/>
            </a:avLst>
          </a:prstGeom>
          <a:solidFill>
            <a:srgbClr val="8C98CA"/>
          </a:solidFill>
          <a:ln/>
        </p:spPr>
      </p:sp>
      <p:pic>
        <p:nvPicPr>
          <p:cNvPr id="11" name="Image 1" descr="preencoded.png"/>
          <p:cNvPicPr>
            <a:picLocks noChangeAspect="1"/>
          </p:cNvPicPr>
          <p:nvPr/>
        </p:nvPicPr>
        <p:blipFill>
          <a:blip r:embed="rId4"/>
          <a:stretch>
            <a:fillRect/>
          </a:stretch>
        </p:blipFill>
        <p:spPr>
          <a:xfrm>
            <a:off x="5577126" y="3441144"/>
            <a:ext cx="267891" cy="334923"/>
          </a:xfrm>
          <a:prstGeom prst="rect">
            <a:avLst/>
          </a:prstGeom>
        </p:spPr>
      </p:pic>
      <p:sp>
        <p:nvSpPr>
          <p:cNvPr id="12" name="Text 8"/>
          <p:cNvSpPr/>
          <p:nvPr/>
        </p:nvSpPr>
        <p:spPr>
          <a:xfrm>
            <a:off x="5413415" y="410468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Model Selection</a:t>
            </a:r>
            <a:endParaRPr lang="en-US" sz="1950" dirty="0"/>
          </a:p>
        </p:txBody>
      </p:sp>
      <p:sp>
        <p:nvSpPr>
          <p:cNvPr id="13" name="Text 9"/>
          <p:cNvSpPr/>
          <p:nvPr/>
        </p:nvSpPr>
        <p:spPr>
          <a:xfrm>
            <a:off x="5413415" y="4533900"/>
            <a:ext cx="3803452"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Multiple models evaluated; Decision Tree performed optimally after tuning.</a:t>
            </a:r>
            <a:endParaRPr lang="en-US" sz="1550" dirty="0"/>
          </a:p>
        </p:txBody>
      </p:sp>
      <p:sp>
        <p:nvSpPr>
          <p:cNvPr id="14" name="Shape 10"/>
          <p:cNvSpPr/>
          <p:nvPr/>
        </p:nvSpPr>
        <p:spPr>
          <a:xfrm>
            <a:off x="9621203" y="3105031"/>
            <a:ext cx="4215289" cy="2587466"/>
          </a:xfrm>
          <a:prstGeom prst="roundRect">
            <a:avLst>
              <a:gd name="adj" fmla="val 3222"/>
            </a:avLst>
          </a:prstGeom>
          <a:solidFill>
            <a:srgbClr val="283157"/>
          </a:solidFill>
          <a:ln w="7620">
            <a:solidFill>
              <a:srgbClr val="414A70"/>
            </a:solidFill>
            <a:prstDash val="solid"/>
          </a:ln>
        </p:spPr>
      </p:sp>
      <p:sp>
        <p:nvSpPr>
          <p:cNvPr id="15" name="Shape 11"/>
          <p:cNvSpPr/>
          <p:nvPr/>
        </p:nvSpPr>
        <p:spPr>
          <a:xfrm>
            <a:off x="9827181" y="3311009"/>
            <a:ext cx="595313" cy="595313"/>
          </a:xfrm>
          <a:prstGeom prst="roundRect">
            <a:avLst>
              <a:gd name="adj" fmla="val 15358451"/>
            </a:avLst>
          </a:prstGeom>
          <a:solidFill>
            <a:srgbClr val="8C98CA"/>
          </a:solidFill>
          <a:ln/>
        </p:spPr>
      </p:sp>
      <p:pic>
        <p:nvPicPr>
          <p:cNvPr id="16" name="Image 2" descr="preencoded.png"/>
          <p:cNvPicPr>
            <a:picLocks noChangeAspect="1"/>
          </p:cNvPicPr>
          <p:nvPr/>
        </p:nvPicPr>
        <p:blipFill>
          <a:blip r:embed="rId5"/>
          <a:stretch>
            <a:fillRect/>
          </a:stretch>
        </p:blipFill>
        <p:spPr>
          <a:xfrm>
            <a:off x="9990892" y="3441144"/>
            <a:ext cx="267891" cy="334923"/>
          </a:xfrm>
          <a:prstGeom prst="rect">
            <a:avLst/>
          </a:prstGeom>
        </p:spPr>
      </p:pic>
      <p:sp>
        <p:nvSpPr>
          <p:cNvPr id="17" name="Text 12"/>
          <p:cNvSpPr/>
          <p:nvPr/>
        </p:nvSpPr>
        <p:spPr>
          <a:xfrm>
            <a:off x="9827181" y="410468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Deployment</a:t>
            </a:r>
            <a:endParaRPr lang="en-US" sz="1950" dirty="0"/>
          </a:p>
        </p:txBody>
      </p:sp>
      <p:sp>
        <p:nvSpPr>
          <p:cNvPr id="18" name="Text 13"/>
          <p:cNvSpPr/>
          <p:nvPr/>
        </p:nvSpPr>
        <p:spPr>
          <a:xfrm>
            <a:off x="9827181" y="4533900"/>
            <a:ext cx="3803333" cy="95261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Model deployed via a Flask application, providing a user-friendly HTML interface.</a:t>
            </a:r>
            <a:endParaRPr lang="en-US" sz="1550" dirty="0"/>
          </a:p>
        </p:txBody>
      </p:sp>
      <p:sp>
        <p:nvSpPr>
          <p:cNvPr id="19" name="Text 14"/>
          <p:cNvSpPr/>
          <p:nvPr/>
        </p:nvSpPr>
        <p:spPr>
          <a:xfrm>
            <a:off x="793790" y="5915739"/>
            <a:ext cx="13042821" cy="635079"/>
          </a:xfrm>
          <a:prstGeom prst="rect">
            <a:avLst/>
          </a:prstGeom>
          <a:noFill/>
          <a:ln/>
        </p:spPr>
        <p:txBody>
          <a:bodyPr wrap="square" lIns="0" tIns="0" rIns="0" bIns="0" rtlCol="0" anchor="t"/>
          <a:lstStyle/>
          <a:p>
            <a:pPr marL="0" indent="0" algn="l">
              <a:lnSpc>
                <a:spcPts val="2500"/>
              </a:lnSpc>
              <a:buNone/>
            </a:pPr>
            <a:r>
              <a:rPr lang="en-US" sz="1550" b="1" dirty="0">
                <a:solidFill>
                  <a:srgbClr val="EBECEF"/>
                </a:solidFill>
                <a:latin typeface="Epilogue" pitchFamily="34" charset="0"/>
                <a:ea typeface="Epilogue" pitchFamily="34" charset="-122"/>
                <a:cs typeface="Epilogue" pitchFamily="34" charset="-120"/>
              </a:rPr>
              <a:t>This project successfully leveraged machine learning to create an automated system for identifying fraudulent insurance claims, significantly improving efficiency over traditional manual methods.</a:t>
            </a:r>
            <a:endParaRPr lang="en-US" sz="1550" b="1" dirty="0"/>
          </a:p>
        </p:txBody>
      </p:sp>
      <p:pic>
        <p:nvPicPr>
          <p:cNvPr id="20" name="Picture 19">
            <a:extLst>
              <a:ext uri="{FF2B5EF4-FFF2-40B4-BE49-F238E27FC236}">
                <a16:creationId xmlns:a16="http://schemas.microsoft.com/office/drawing/2014/main" id="{7A6A7223-D1D2-4E2B-092D-BDA9E5F8BF6A}"/>
              </a:ext>
            </a:extLst>
          </p:cNvPr>
          <p:cNvPicPr>
            <a:picLocks noChangeAspect="1"/>
          </p:cNvPicPr>
          <p:nvPr/>
        </p:nvPicPr>
        <p:blipFill>
          <a:blip r:embed="rId6"/>
          <a:stretch>
            <a:fillRect/>
          </a:stretch>
        </p:blipFill>
        <p:spPr>
          <a:xfrm>
            <a:off x="12363134" y="7598176"/>
            <a:ext cx="2267266" cy="5430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31150"/>
            <a:ext cx="9029700"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Problem Statement: The Cost of Fraud</a:t>
            </a:r>
            <a:endParaRPr lang="en-US" sz="3900" dirty="0"/>
          </a:p>
        </p:txBody>
      </p:sp>
      <p:sp>
        <p:nvSpPr>
          <p:cNvPr id="3" name="Text 1"/>
          <p:cNvSpPr/>
          <p:nvPr/>
        </p:nvSpPr>
        <p:spPr>
          <a:xfrm>
            <a:off x="793790" y="1727478"/>
            <a:ext cx="6955631" cy="95261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Insurance fraud poses a substantial financial burden on the industry, leading to billions in losses annually. These costs are often passed down to policyholders through increased premiums.</a:t>
            </a:r>
            <a:endParaRPr lang="en-US" sz="1550" dirty="0"/>
          </a:p>
        </p:txBody>
      </p:sp>
      <p:sp>
        <p:nvSpPr>
          <p:cNvPr id="4" name="Text 2"/>
          <p:cNvSpPr/>
          <p:nvPr/>
        </p:nvSpPr>
        <p:spPr>
          <a:xfrm>
            <a:off x="793790" y="2858691"/>
            <a:ext cx="6955631" cy="95261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Current manual detection processes are labor-intensive, time-consuming, and prone to human error, making it difficult to keep pace with the sophistication of fraudulent activities.</a:t>
            </a:r>
            <a:endParaRPr lang="en-US" sz="1550" dirty="0"/>
          </a:p>
        </p:txBody>
      </p:sp>
      <p:sp>
        <p:nvSpPr>
          <p:cNvPr id="5" name="Text 3"/>
          <p:cNvSpPr/>
          <p:nvPr/>
        </p:nvSpPr>
        <p:spPr>
          <a:xfrm>
            <a:off x="793790" y="3989903"/>
            <a:ext cx="6955631" cy="952619"/>
          </a:xfrm>
          <a:prstGeom prst="rect">
            <a:avLst/>
          </a:prstGeom>
          <a:noFill/>
          <a:ln/>
        </p:spPr>
        <p:txBody>
          <a:bodyPr wrap="square" lIns="0" tIns="0" rIns="0" bIns="0" rtlCol="0" anchor="t"/>
          <a:lstStyle/>
          <a:p>
            <a:pPr marL="0" indent="0" algn="l">
              <a:lnSpc>
                <a:spcPts val="2500"/>
              </a:lnSpc>
              <a:buNone/>
            </a:pPr>
            <a:r>
              <a:rPr lang="en-US" sz="1550" b="1" dirty="0">
                <a:solidFill>
                  <a:srgbClr val="EBECEF"/>
                </a:solidFill>
                <a:latin typeface="Epilogue" pitchFamily="34" charset="0"/>
                <a:ea typeface="Epilogue" pitchFamily="34" charset="-122"/>
                <a:cs typeface="Epilogue" pitchFamily="34" charset="-120"/>
              </a:rPr>
              <a:t>Our Goal:</a:t>
            </a:r>
            <a:r>
              <a:rPr lang="en-US" sz="1550" dirty="0">
                <a:solidFill>
                  <a:srgbClr val="EBECEF"/>
                </a:solidFill>
                <a:latin typeface="Epilogue" pitchFamily="34" charset="0"/>
                <a:ea typeface="Epilogue" pitchFamily="34" charset="-122"/>
                <a:cs typeface="Epilogue" pitchFamily="34" charset="-120"/>
              </a:rPr>
              <a:t> Develop an intelligent, automated system capable of accurately identifying fraudulent claims in real-time, thereby mitigating financial losses and streamlining operations.</a:t>
            </a:r>
            <a:endParaRPr lang="en-US" sz="1550" dirty="0"/>
          </a:p>
        </p:txBody>
      </p:sp>
      <p:pic>
        <p:nvPicPr>
          <p:cNvPr id="6" name="Image 0" descr="preencoded.png"/>
          <p:cNvPicPr>
            <a:picLocks noChangeAspect="1"/>
          </p:cNvPicPr>
          <p:nvPr/>
        </p:nvPicPr>
        <p:blipFill>
          <a:blip r:embed="rId3"/>
          <a:stretch>
            <a:fillRect/>
          </a:stretch>
        </p:blipFill>
        <p:spPr>
          <a:xfrm>
            <a:off x="8241149" y="1772126"/>
            <a:ext cx="5602962" cy="5602962"/>
          </a:xfrm>
          <a:prstGeom prst="rect">
            <a:avLst/>
          </a:prstGeom>
        </p:spPr>
      </p:pic>
      <p:pic>
        <p:nvPicPr>
          <p:cNvPr id="7" name="Picture 6">
            <a:extLst>
              <a:ext uri="{FF2B5EF4-FFF2-40B4-BE49-F238E27FC236}">
                <a16:creationId xmlns:a16="http://schemas.microsoft.com/office/drawing/2014/main" id="{A6865877-DD7A-11BC-C5B0-90C6638B31C6}"/>
              </a:ext>
            </a:extLst>
          </p:cNvPr>
          <p:cNvPicPr>
            <a:picLocks noChangeAspect="1"/>
          </p:cNvPicPr>
          <p:nvPr/>
        </p:nvPicPr>
        <p:blipFill>
          <a:blip r:embed="rId4"/>
          <a:stretch>
            <a:fillRect/>
          </a:stretch>
        </p:blipFill>
        <p:spPr>
          <a:xfrm>
            <a:off x="12363134" y="7598176"/>
            <a:ext cx="2267266" cy="5430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7096" y="396716"/>
            <a:ext cx="8639532" cy="450890"/>
          </a:xfrm>
          <a:prstGeom prst="rect">
            <a:avLst/>
          </a:prstGeom>
          <a:noFill/>
          <a:ln/>
        </p:spPr>
        <p:txBody>
          <a:bodyPr wrap="none" lIns="0" tIns="0" rIns="0" bIns="0" rtlCol="0" anchor="t"/>
          <a:lstStyle/>
          <a:p>
            <a:pPr marL="0" indent="0" algn="l">
              <a:lnSpc>
                <a:spcPts val="3550"/>
              </a:lnSpc>
              <a:buNone/>
            </a:pPr>
            <a:r>
              <a:rPr lang="en-US" sz="2800" b="1" dirty="0">
                <a:solidFill>
                  <a:srgbClr val="FFFFFF"/>
                </a:solidFill>
                <a:latin typeface="Fraunces Medium" pitchFamily="34" charset="0"/>
                <a:ea typeface="Fraunces Medium" pitchFamily="34" charset="-122"/>
                <a:cs typeface="Fraunces Medium" pitchFamily="34" charset="-120"/>
              </a:rPr>
              <a:t>Dataset Overview: The Foundation of Our Analysis</a:t>
            </a:r>
            <a:endParaRPr lang="en-US" sz="2800" b="1" dirty="0"/>
          </a:p>
        </p:txBody>
      </p:sp>
      <p:sp>
        <p:nvSpPr>
          <p:cNvPr id="3" name="Text 1"/>
          <p:cNvSpPr/>
          <p:nvPr/>
        </p:nvSpPr>
        <p:spPr>
          <a:xfrm>
            <a:off x="577096" y="1193721"/>
            <a:ext cx="5179219" cy="692587"/>
          </a:xfrm>
          <a:prstGeom prst="rect">
            <a:avLst/>
          </a:prstGeom>
          <a:noFill/>
          <a:ln/>
        </p:spPr>
        <p:txBody>
          <a:bodyPr wrap="square" lIns="0" tIns="0" rIns="0" bIns="0" rtlCol="0" anchor="t"/>
          <a:lstStyle/>
          <a:p>
            <a:pPr marL="0" indent="0" algn="l">
              <a:lnSpc>
                <a:spcPts val="1800"/>
              </a:lnSpc>
              <a:buNone/>
            </a:pPr>
            <a:r>
              <a:rPr lang="en-US" sz="1100" dirty="0">
                <a:solidFill>
                  <a:srgbClr val="EBECEF"/>
                </a:solidFill>
                <a:latin typeface="Epilogue" pitchFamily="34" charset="0"/>
                <a:ea typeface="Epilogue" pitchFamily="34" charset="-122"/>
                <a:cs typeface="Epilogue" pitchFamily="34" charset="-120"/>
              </a:rPr>
              <a:t>Our analysis was built upon a comprehensive dataset of </a:t>
            </a:r>
            <a:r>
              <a:rPr lang="en-US" sz="1100" b="1" dirty="0">
                <a:solidFill>
                  <a:srgbClr val="EBECEF"/>
                </a:solidFill>
                <a:latin typeface="Epilogue" pitchFamily="34" charset="0"/>
                <a:ea typeface="Epilogue" pitchFamily="34" charset="-122"/>
                <a:cs typeface="Epilogue" pitchFamily="34" charset="-120"/>
              </a:rPr>
              <a:t>1000 historical insurance claims</a:t>
            </a:r>
            <a:r>
              <a:rPr lang="en-US" sz="1100" dirty="0">
                <a:solidFill>
                  <a:srgbClr val="EBECEF"/>
                </a:solidFill>
                <a:latin typeface="Epilogue" pitchFamily="34" charset="0"/>
                <a:ea typeface="Epilogue" pitchFamily="34" charset="-122"/>
                <a:cs typeface="Epilogue" pitchFamily="34" charset="-120"/>
              </a:rPr>
              <a:t>, providing a rich source of information for pattern recognition.</a:t>
            </a:r>
            <a:endParaRPr lang="en-US" sz="1100" dirty="0"/>
          </a:p>
        </p:txBody>
      </p:sp>
      <p:sp>
        <p:nvSpPr>
          <p:cNvPr id="4" name="Text 2"/>
          <p:cNvSpPr/>
          <p:nvPr/>
        </p:nvSpPr>
        <p:spPr>
          <a:xfrm>
            <a:off x="577096" y="2016085"/>
            <a:ext cx="5179219" cy="461724"/>
          </a:xfrm>
          <a:prstGeom prst="rect">
            <a:avLst/>
          </a:prstGeom>
          <a:noFill/>
          <a:ln/>
        </p:spPr>
        <p:txBody>
          <a:bodyPr wrap="square" lIns="0" tIns="0" rIns="0" bIns="0" rtlCol="0" anchor="t"/>
          <a:lstStyle/>
          <a:p>
            <a:pPr marL="0" indent="0" algn="l">
              <a:lnSpc>
                <a:spcPts val="1800"/>
              </a:lnSpc>
              <a:buNone/>
            </a:pPr>
            <a:r>
              <a:rPr lang="en-US" sz="1100" dirty="0">
                <a:solidFill>
                  <a:srgbClr val="EBECEF"/>
                </a:solidFill>
                <a:latin typeface="Epilogue" pitchFamily="34" charset="0"/>
                <a:ea typeface="Epilogue" pitchFamily="34" charset="-122"/>
                <a:cs typeface="Epilogue" pitchFamily="34" charset="-120"/>
              </a:rPr>
              <a:t>Each claim was characterized by </a:t>
            </a:r>
            <a:r>
              <a:rPr lang="en-US" sz="1100" b="1" dirty="0">
                <a:solidFill>
                  <a:srgbClr val="EBECEF"/>
                </a:solidFill>
                <a:latin typeface="Epilogue" pitchFamily="34" charset="0"/>
                <a:ea typeface="Epilogue" pitchFamily="34" charset="-122"/>
                <a:cs typeface="Epilogue" pitchFamily="34" charset="-120"/>
              </a:rPr>
              <a:t>40 distinct features</a:t>
            </a:r>
            <a:r>
              <a:rPr lang="en-US" sz="1100" dirty="0">
                <a:solidFill>
                  <a:srgbClr val="EBECEF"/>
                </a:solidFill>
                <a:latin typeface="Epilogue" pitchFamily="34" charset="0"/>
                <a:ea typeface="Epilogue" pitchFamily="34" charset="-122"/>
                <a:cs typeface="Epilogue" pitchFamily="34" charset="-120"/>
              </a:rPr>
              <a:t>, encompassing a wide range of data points:</a:t>
            </a:r>
            <a:endParaRPr lang="en-US" sz="1100" dirty="0"/>
          </a:p>
        </p:txBody>
      </p:sp>
      <p:sp>
        <p:nvSpPr>
          <p:cNvPr id="5" name="Text 3"/>
          <p:cNvSpPr/>
          <p:nvPr/>
        </p:nvSpPr>
        <p:spPr>
          <a:xfrm>
            <a:off x="577096" y="2607588"/>
            <a:ext cx="5179219" cy="230862"/>
          </a:xfrm>
          <a:prstGeom prst="rect">
            <a:avLst/>
          </a:prstGeom>
          <a:noFill/>
          <a:ln/>
        </p:spPr>
        <p:txBody>
          <a:bodyPr wrap="none" lIns="0" tIns="0" rIns="0" bIns="0" rtlCol="0" anchor="t"/>
          <a:lstStyle/>
          <a:p>
            <a:pPr marL="342900" indent="-342900" algn="l">
              <a:lnSpc>
                <a:spcPts val="1800"/>
              </a:lnSpc>
              <a:buSzPct val="100000"/>
              <a:buChar char="•"/>
            </a:pPr>
            <a:r>
              <a:rPr lang="en-US" sz="1100" b="1" dirty="0">
                <a:solidFill>
                  <a:srgbClr val="EBECEF"/>
                </a:solidFill>
                <a:latin typeface="Epilogue" pitchFamily="34" charset="0"/>
                <a:ea typeface="Epilogue" pitchFamily="34" charset="-122"/>
                <a:cs typeface="Epilogue" pitchFamily="34" charset="-120"/>
              </a:rPr>
              <a:t>Claim Amounts:</a:t>
            </a:r>
            <a:r>
              <a:rPr lang="en-US" sz="1100" dirty="0">
                <a:solidFill>
                  <a:srgbClr val="EBECEF"/>
                </a:solidFill>
                <a:latin typeface="Epilogue" pitchFamily="34" charset="0"/>
                <a:ea typeface="Epilogue" pitchFamily="34" charset="-122"/>
                <a:cs typeface="Epilogue" pitchFamily="34" charset="-120"/>
              </a:rPr>
              <a:t> Detailed financial figures related to the incident.</a:t>
            </a:r>
            <a:endParaRPr lang="en-US" sz="1100" dirty="0"/>
          </a:p>
        </p:txBody>
      </p:sp>
      <p:sp>
        <p:nvSpPr>
          <p:cNvPr id="6" name="Text 4"/>
          <p:cNvSpPr/>
          <p:nvPr/>
        </p:nvSpPr>
        <p:spPr>
          <a:xfrm>
            <a:off x="577096" y="2888933"/>
            <a:ext cx="5179219" cy="461724"/>
          </a:xfrm>
          <a:prstGeom prst="rect">
            <a:avLst/>
          </a:prstGeom>
          <a:noFill/>
          <a:ln/>
        </p:spPr>
        <p:txBody>
          <a:bodyPr wrap="square" lIns="0" tIns="0" rIns="0" bIns="0" rtlCol="0" anchor="t"/>
          <a:lstStyle/>
          <a:p>
            <a:pPr marL="342900" indent="-342900" algn="l">
              <a:lnSpc>
                <a:spcPts val="1800"/>
              </a:lnSpc>
              <a:buSzPct val="100000"/>
              <a:buChar char="•"/>
            </a:pPr>
            <a:r>
              <a:rPr lang="en-US" sz="1100" b="1" dirty="0">
                <a:solidFill>
                  <a:srgbClr val="EBECEF"/>
                </a:solidFill>
                <a:latin typeface="Epilogue" pitchFamily="34" charset="0"/>
                <a:ea typeface="Epilogue" pitchFamily="34" charset="-122"/>
                <a:cs typeface="Epilogue" pitchFamily="34" charset="-120"/>
              </a:rPr>
              <a:t>Customer Demographics:</a:t>
            </a:r>
            <a:r>
              <a:rPr lang="en-US" sz="1100" dirty="0">
                <a:solidFill>
                  <a:srgbClr val="EBECEF"/>
                </a:solidFill>
                <a:latin typeface="Epilogue" pitchFamily="34" charset="0"/>
                <a:ea typeface="Epilogue" pitchFamily="34" charset="-122"/>
                <a:cs typeface="Epilogue" pitchFamily="34" charset="-120"/>
              </a:rPr>
              <a:t> Anonymized information about the policyholders.</a:t>
            </a:r>
            <a:endParaRPr lang="en-US" sz="1100" dirty="0"/>
          </a:p>
        </p:txBody>
      </p:sp>
      <p:sp>
        <p:nvSpPr>
          <p:cNvPr id="7" name="Text 5"/>
          <p:cNvSpPr/>
          <p:nvPr/>
        </p:nvSpPr>
        <p:spPr>
          <a:xfrm>
            <a:off x="577096" y="3401139"/>
            <a:ext cx="5179219" cy="461724"/>
          </a:xfrm>
          <a:prstGeom prst="rect">
            <a:avLst/>
          </a:prstGeom>
          <a:noFill/>
          <a:ln/>
        </p:spPr>
        <p:txBody>
          <a:bodyPr wrap="square" lIns="0" tIns="0" rIns="0" bIns="0" rtlCol="0" anchor="t"/>
          <a:lstStyle/>
          <a:p>
            <a:pPr marL="342900" indent="-342900" algn="l">
              <a:lnSpc>
                <a:spcPts val="1800"/>
              </a:lnSpc>
              <a:buSzPct val="100000"/>
              <a:buChar char="•"/>
            </a:pPr>
            <a:r>
              <a:rPr lang="en-US" sz="1100" b="1" dirty="0">
                <a:solidFill>
                  <a:srgbClr val="EBECEF"/>
                </a:solidFill>
                <a:latin typeface="Epilogue" pitchFamily="34" charset="0"/>
                <a:ea typeface="Epilogue" pitchFamily="34" charset="-122"/>
                <a:cs typeface="Epilogue" pitchFamily="34" charset="-120"/>
              </a:rPr>
              <a:t>Incident Details:</a:t>
            </a:r>
            <a:r>
              <a:rPr lang="en-US" sz="1100" dirty="0">
                <a:solidFill>
                  <a:srgbClr val="EBECEF"/>
                </a:solidFill>
                <a:latin typeface="Epilogue" pitchFamily="34" charset="0"/>
                <a:ea typeface="Epilogue" pitchFamily="34" charset="-122"/>
                <a:cs typeface="Epilogue" pitchFamily="34" charset="-120"/>
              </a:rPr>
              <a:t> Specifics regarding the nature and context of each claim (e.g., collision type, property damage).</a:t>
            </a:r>
            <a:endParaRPr lang="en-US" sz="1100" dirty="0"/>
          </a:p>
        </p:txBody>
      </p:sp>
      <p:sp>
        <p:nvSpPr>
          <p:cNvPr id="8" name="Text 6"/>
          <p:cNvSpPr/>
          <p:nvPr/>
        </p:nvSpPr>
        <p:spPr>
          <a:xfrm>
            <a:off x="577096" y="3992642"/>
            <a:ext cx="5179219" cy="707827"/>
          </a:xfrm>
          <a:prstGeom prst="rect">
            <a:avLst/>
          </a:prstGeom>
          <a:noFill/>
          <a:ln/>
        </p:spPr>
        <p:txBody>
          <a:bodyPr wrap="square" lIns="0" tIns="0" rIns="0" bIns="0" rtlCol="0" anchor="t"/>
          <a:lstStyle/>
          <a:p>
            <a:pPr marL="0" indent="0" algn="l">
              <a:lnSpc>
                <a:spcPts val="1800"/>
              </a:lnSpc>
              <a:buNone/>
            </a:pPr>
            <a:r>
              <a:rPr lang="en-US" sz="1100" dirty="0">
                <a:solidFill>
                  <a:srgbClr val="EBECEF"/>
                </a:solidFill>
                <a:latin typeface="Epilogue" pitchFamily="34" charset="0"/>
                <a:ea typeface="Epilogue" pitchFamily="34" charset="-122"/>
                <a:cs typeface="Epilogue" pitchFamily="34" charset="-120"/>
              </a:rPr>
              <a:t>The </a:t>
            </a:r>
            <a:r>
              <a:rPr lang="en-US" sz="1100" b="1" dirty="0">
                <a:solidFill>
                  <a:srgbClr val="EBECEF"/>
                </a:solidFill>
                <a:latin typeface="Epilogue" pitchFamily="34" charset="0"/>
                <a:ea typeface="Epilogue" pitchFamily="34" charset="-122"/>
                <a:cs typeface="Epilogue" pitchFamily="34" charset="-120"/>
              </a:rPr>
              <a:t>target variable</a:t>
            </a:r>
            <a:r>
              <a:rPr lang="en-US" sz="1100" dirty="0">
                <a:solidFill>
                  <a:srgbClr val="EBECEF"/>
                </a:solidFill>
                <a:latin typeface="Epilogue" pitchFamily="34" charset="0"/>
                <a:ea typeface="Epilogue" pitchFamily="34" charset="-122"/>
                <a:cs typeface="Epilogue" pitchFamily="34" charset="-120"/>
              </a:rPr>
              <a:t> for our predictive model was </a:t>
            </a:r>
            <a:r>
              <a:rPr lang="en-US" sz="1100" dirty="0">
                <a:solidFill>
                  <a:srgbClr val="EBECEF"/>
                </a:solidFill>
                <a:highlight>
                  <a:srgbClr val="151B33"/>
                </a:highlight>
                <a:latin typeface="Consolas" pitchFamily="34" charset="0"/>
                <a:ea typeface="Consolas" pitchFamily="34" charset="-122"/>
                <a:cs typeface="Consolas" pitchFamily="34" charset="-120"/>
              </a:rPr>
              <a:t>fraud_reported</a:t>
            </a:r>
            <a:r>
              <a:rPr lang="en-US" sz="1100" dirty="0">
                <a:solidFill>
                  <a:srgbClr val="EBECEF"/>
                </a:solidFill>
                <a:latin typeface="Epilogue" pitchFamily="34" charset="0"/>
                <a:ea typeface="Epilogue" pitchFamily="34" charset="-122"/>
                <a:cs typeface="Epilogue" pitchFamily="34" charset="-120"/>
              </a:rPr>
              <a:t>, a binary indicator (Yes/No) that labels each claim as either fraudulent or legitimate.</a:t>
            </a:r>
            <a:endParaRPr lang="en-US" sz="1100" dirty="0"/>
          </a:p>
        </p:txBody>
      </p:sp>
      <p:pic>
        <p:nvPicPr>
          <p:cNvPr id="9" name="Image 0" descr="preencoded.png"/>
          <p:cNvPicPr>
            <a:picLocks noChangeAspect="1"/>
          </p:cNvPicPr>
          <p:nvPr/>
        </p:nvPicPr>
        <p:blipFill>
          <a:blip r:embed="rId3"/>
          <a:stretch>
            <a:fillRect/>
          </a:stretch>
        </p:blipFill>
        <p:spPr>
          <a:xfrm>
            <a:off x="6685478" y="884808"/>
            <a:ext cx="7944922" cy="7944922"/>
          </a:xfrm>
          <a:prstGeom prst="rect">
            <a:avLst/>
          </a:prstGeom>
        </p:spPr>
      </p:pic>
      <p:pic>
        <p:nvPicPr>
          <p:cNvPr id="10" name="Picture 9">
            <a:extLst>
              <a:ext uri="{FF2B5EF4-FFF2-40B4-BE49-F238E27FC236}">
                <a16:creationId xmlns:a16="http://schemas.microsoft.com/office/drawing/2014/main" id="{4C34EFB6-1C9D-FF85-3B9D-9A20E789D5AE}"/>
              </a:ext>
            </a:extLst>
          </p:cNvPr>
          <p:cNvPicPr>
            <a:picLocks noChangeAspect="1"/>
          </p:cNvPicPr>
          <p:nvPr/>
        </p:nvPicPr>
        <p:blipFill>
          <a:blip r:embed="rId4"/>
          <a:stretch>
            <a:fillRect/>
          </a:stretch>
        </p:blipFill>
        <p:spPr>
          <a:xfrm>
            <a:off x="12363134" y="7598176"/>
            <a:ext cx="2267266" cy="5430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51215"/>
            <a:ext cx="11291292"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Fraunces Medium" pitchFamily="34" charset="0"/>
                <a:ea typeface="Fraunces Medium" pitchFamily="34" charset="-122"/>
                <a:cs typeface="Fraunces Medium" pitchFamily="34" charset="-120"/>
              </a:rPr>
              <a:t>Exploratory Data Analysis: Uncovering Patterns</a:t>
            </a:r>
            <a:endParaRPr lang="en-US" sz="3900" b="1" dirty="0"/>
          </a:p>
        </p:txBody>
      </p:sp>
      <p:sp>
        <p:nvSpPr>
          <p:cNvPr id="3" name="Text 1"/>
          <p:cNvSpPr/>
          <p:nvPr/>
        </p:nvSpPr>
        <p:spPr>
          <a:xfrm>
            <a:off x="793790" y="216812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Our initial EDA phase was crucial for understanding the dataset's characteristics and identifying potential indicators of fraud.</a:t>
            </a:r>
            <a:endParaRPr lang="en-US" sz="1550" dirty="0"/>
          </a:p>
        </p:txBody>
      </p:sp>
      <p:sp>
        <p:nvSpPr>
          <p:cNvPr id="4" name="Shape 2"/>
          <p:cNvSpPr/>
          <p:nvPr/>
        </p:nvSpPr>
        <p:spPr>
          <a:xfrm>
            <a:off x="793790" y="2708910"/>
            <a:ext cx="4215289" cy="3828574"/>
          </a:xfrm>
          <a:prstGeom prst="roundRect">
            <a:avLst>
              <a:gd name="adj" fmla="val 2177"/>
            </a:avLst>
          </a:prstGeom>
          <a:solidFill>
            <a:srgbClr val="080E26"/>
          </a:solidFill>
          <a:ln w="22860">
            <a:solidFill>
              <a:srgbClr val="414A70"/>
            </a:solidFill>
            <a:prstDash val="solid"/>
          </a:ln>
        </p:spPr>
      </p:sp>
      <p:sp>
        <p:nvSpPr>
          <p:cNvPr id="5" name="Shape 3"/>
          <p:cNvSpPr/>
          <p:nvPr/>
        </p:nvSpPr>
        <p:spPr>
          <a:xfrm>
            <a:off x="816650" y="2731770"/>
            <a:ext cx="4169569" cy="595313"/>
          </a:xfrm>
          <a:prstGeom prst="roundRect">
            <a:avLst>
              <a:gd name="adj" fmla="val 9395"/>
            </a:avLst>
          </a:prstGeom>
          <a:solidFill>
            <a:srgbClr val="283157"/>
          </a:solidFill>
          <a:ln/>
        </p:spPr>
      </p:sp>
      <p:sp>
        <p:nvSpPr>
          <p:cNvPr id="6" name="Text 4"/>
          <p:cNvSpPr/>
          <p:nvPr/>
        </p:nvSpPr>
        <p:spPr>
          <a:xfrm>
            <a:off x="2752606" y="2839522"/>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EBECEF"/>
                </a:solidFill>
                <a:latin typeface="Fraunces Medium" pitchFamily="34" charset="0"/>
                <a:ea typeface="Fraunces Medium" pitchFamily="34" charset="-122"/>
                <a:cs typeface="Fraunces Medium" pitchFamily="34" charset="-120"/>
              </a:rPr>
              <a:t>1</a:t>
            </a:r>
            <a:endParaRPr lang="en-US" sz="2300" dirty="0"/>
          </a:p>
        </p:txBody>
      </p:sp>
      <p:sp>
        <p:nvSpPr>
          <p:cNvPr id="7" name="Text 5"/>
          <p:cNvSpPr/>
          <p:nvPr/>
        </p:nvSpPr>
        <p:spPr>
          <a:xfrm>
            <a:off x="1015008" y="352544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Imbalance Detected</a:t>
            </a:r>
            <a:endParaRPr lang="en-US" sz="1950" dirty="0"/>
          </a:p>
        </p:txBody>
      </p:sp>
      <p:sp>
        <p:nvSpPr>
          <p:cNvPr id="8" name="Text 6"/>
          <p:cNvSpPr/>
          <p:nvPr/>
        </p:nvSpPr>
        <p:spPr>
          <a:xfrm>
            <a:off x="1015008" y="3954661"/>
            <a:ext cx="3772853" cy="127015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A significant disparity was observed between fraudulent and non-fraudulent cases, requiring specific handling during preprocessing.</a:t>
            </a:r>
            <a:endParaRPr lang="en-US" sz="1550" dirty="0"/>
          </a:p>
        </p:txBody>
      </p:sp>
      <p:sp>
        <p:nvSpPr>
          <p:cNvPr id="9" name="Shape 7"/>
          <p:cNvSpPr/>
          <p:nvPr/>
        </p:nvSpPr>
        <p:spPr>
          <a:xfrm>
            <a:off x="5207437" y="2708910"/>
            <a:ext cx="4215408" cy="3828574"/>
          </a:xfrm>
          <a:prstGeom prst="roundRect">
            <a:avLst>
              <a:gd name="adj" fmla="val 2177"/>
            </a:avLst>
          </a:prstGeom>
          <a:solidFill>
            <a:srgbClr val="080E26"/>
          </a:solidFill>
          <a:ln w="22860">
            <a:solidFill>
              <a:srgbClr val="414A70"/>
            </a:solidFill>
            <a:prstDash val="solid"/>
          </a:ln>
        </p:spPr>
      </p:sp>
      <p:sp>
        <p:nvSpPr>
          <p:cNvPr id="10" name="Shape 8"/>
          <p:cNvSpPr/>
          <p:nvPr/>
        </p:nvSpPr>
        <p:spPr>
          <a:xfrm>
            <a:off x="5230297" y="2731770"/>
            <a:ext cx="4169688" cy="595313"/>
          </a:xfrm>
          <a:prstGeom prst="roundRect">
            <a:avLst>
              <a:gd name="adj" fmla="val 9395"/>
            </a:avLst>
          </a:prstGeom>
          <a:solidFill>
            <a:srgbClr val="283157"/>
          </a:solidFill>
          <a:ln/>
        </p:spPr>
      </p:sp>
      <p:sp>
        <p:nvSpPr>
          <p:cNvPr id="11" name="Text 9"/>
          <p:cNvSpPr/>
          <p:nvPr/>
        </p:nvSpPr>
        <p:spPr>
          <a:xfrm>
            <a:off x="7166253" y="2839522"/>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EBECEF"/>
                </a:solidFill>
                <a:latin typeface="Fraunces Medium" pitchFamily="34" charset="0"/>
                <a:ea typeface="Fraunces Medium" pitchFamily="34" charset="-122"/>
                <a:cs typeface="Fraunces Medium" pitchFamily="34" charset="-120"/>
              </a:rPr>
              <a:t>2</a:t>
            </a:r>
            <a:endParaRPr lang="en-US" sz="2300" dirty="0"/>
          </a:p>
        </p:txBody>
      </p:sp>
      <p:sp>
        <p:nvSpPr>
          <p:cNvPr id="12" name="Text 10"/>
          <p:cNvSpPr/>
          <p:nvPr/>
        </p:nvSpPr>
        <p:spPr>
          <a:xfrm>
            <a:off x="5428655" y="352544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Key Feature Insights</a:t>
            </a:r>
            <a:endParaRPr lang="en-US" sz="1950" dirty="0"/>
          </a:p>
        </p:txBody>
      </p:sp>
      <p:sp>
        <p:nvSpPr>
          <p:cNvPr id="13" name="Text 11"/>
          <p:cNvSpPr/>
          <p:nvPr/>
        </p:nvSpPr>
        <p:spPr>
          <a:xfrm>
            <a:off x="5428655" y="3954661"/>
            <a:ext cx="3772972" cy="127015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Features like </a:t>
            </a:r>
            <a:r>
              <a:rPr lang="en-US" sz="1550" b="1" dirty="0">
                <a:solidFill>
                  <a:srgbClr val="EBECEF"/>
                </a:solidFill>
                <a:latin typeface="Epilogue" pitchFamily="34" charset="0"/>
                <a:ea typeface="Epilogue" pitchFamily="34" charset="-122"/>
                <a:cs typeface="Epilogue" pitchFamily="34" charset="-120"/>
              </a:rPr>
              <a:t>claim amount</a:t>
            </a:r>
            <a:r>
              <a:rPr lang="en-US" sz="1550" dirty="0">
                <a:solidFill>
                  <a:srgbClr val="EBECEF"/>
                </a:solidFill>
                <a:latin typeface="Epilogue" pitchFamily="34" charset="0"/>
                <a:ea typeface="Epilogue" pitchFamily="34" charset="-122"/>
                <a:cs typeface="Epilogue" pitchFamily="34" charset="-120"/>
              </a:rPr>
              <a:t> and </a:t>
            </a:r>
            <a:r>
              <a:rPr lang="en-US" sz="1550" b="1" dirty="0">
                <a:solidFill>
                  <a:srgbClr val="EBECEF"/>
                </a:solidFill>
                <a:latin typeface="Epilogue" pitchFamily="34" charset="0"/>
                <a:ea typeface="Epilogue" pitchFamily="34" charset="-122"/>
                <a:cs typeface="Epilogue" pitchFamily="34" charset="-120"/>
              </a:rPr>
              <a:t>incident severity</a:t>
            </a:r>
            <a:r>
              <a:rPr lang="en-US" sz="1550" dirty="0">
                <a:solidFill>
                  <a:srgbClr val="EBECEF"/>
                </a:solidFill>
                <a:latin typeface="Epilogue" pitchFamily="34" charset="0"/>
                <a:ea typeface="Epilogue" pitchFamily="34" charset="-122"/>
                <a:cs typeface="Epilogue" pitchFamily="34" charset="-120"/>
              </a:rPr>
              <a:t> showed strong correlations with reported fraud, indicating their predictive power.</a:t>
            </a:r>
            <a:endParaRPr lang="en-US" sz="1550" dirty="0"/>
          </a:p>
        </p:txBody>
      </p:sp>
      <p:sp>
        <p:nvSpPr>
          <p:cNvPr id="14" name="Shape 12"/>
          <p:cNvSpPr/>
          <p:nvPr/>
        </p:nvSpPr>
        <p:spPr>
          <a:xfrm>
            <a:off x="9621203" y="2708910"/>
            <a:ext cx="4215289" cy="3828574"/>
          </a:xfrm>
          <a:prstGeom prst="roundRect">
            <a:avLst>
              <a:gd name="adj" fmla="val 2177"/>
            </a:avLst>
          </a:prstGeom>
          <a:solidFill>
            <a:srgbClr val="080E26"/>
          </a:solidFill>
          <a:ln w="22860">
            <a:solidFill>
              <a:srgbClr val="414A70"/>
            </a:solidFill>
            <a:prstDash val="solid"/>
          </a:ln>
        </p:spPr>
      </p:sp>
      <p:sp>
        <p:nvSpPr>
          <p:cNvPr id="15" name="Shape 13"/>
          <p:cNvSpPr/>
          <p:nvPr/>
        </p:nvSpPr>
        <p:spPr>
          <a:xfrm>
            <a:off x="9644063" y="2731770"/>
            <a:ext cx="4169569" cy="595313"/>
          </a:xfrm>
          <a:prstGeom prst="roundRect">
            <a:avLst>
              <a:gd name="adj" fmla="val 9395"/>
            </a:avLst>
          </a:prstGeom>
          <a:solidFill>
            <a:srgbClr val="283157"/>
          </a:solidFill>
          <a:ln/>
        </p:spPr>
      </p:sp>
      <p:sp>
        <p:nvSpPr>
          <p:cNvPr id="16" name="Text 14"/>
          <p:cNvSpPr/>
          <p:nvPr/>
        </p:nvSpPr>
        <p:spPr>
          <a:xfrm>
            <a:off x="11580019" y="2839522"/>
            <a:ext cx="297656" cy="372070"/>
          </a:xfrm>
          <a:prstGeom prst="rect">
            <a:avLst/>
          </a:prstGeom>
          <a:noFill/>
          <a:ln/>
        </p:spPr>
        <p:txBody>
          <a:bodyPr wrap="none" lIns="0" tIns="0" rIns="0" bIns="0" rtlCol="0" anchor="t"/>
          <a:lstStyle/>
          <a:p>
            <a:pPr marL="0" indent="0" algn="l">
              <a:lnSpc>
                <a:spcPts val="2300"/>
              </a:lnSpc>
              <a:buNone/>
            </a:pPr>
            <a:r>
              <a:rPr lang="en-US" sz="2300" dirty="0">
                <a:solidFill>
                  <a:srgbClr val="EBECEF"/>
                </a:solidFill>
                <a:latin typeface="Fraunces Medium" pitchFamily="34" charset="0"/>
                <a:ea typeface="Fraunces Medium" pitchFamily="34" charset="-122"/>
                <a:cs typeface="Fraunces Medium" pitchFamily="34" charset="-120"/>
              </a:rPr>
              <a:t>3</a:t>
            </a:r>
            <a:endParaRPr lang="en-US" sz="2300" dirty="0"/>
          </a:p>
        </p:txBody>
      </p:sp>
      <p:sp>
        <p:nvSpPr>
          <p:cNvPr id="17" name="Text 15"/>
          <p:cNvSpPr/>
          <p:nvPr/>
        </p:nvSpPr>
        <p:spPr>
          <a:xfrm>
            <a:off x="9842421" y="3525441"/>
            <a:ext cx="2896076"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Visualizations Employed</a:t>
            </a:r>
            <a:endParaRPr lang="en-US" sz="1950" dirty="0"/>
          </a:p>
        </p:txBody>
      </p:sp>
      <p:sp>
        <p:nvSpPr>
          <p:cNvPr id="18" name="Text 16"/>
          <p:cNvSpPr/>
          <p:nvPr/>
        </p:nvSpPr>
        <p:spPr>
          <a:xfrm>
            <a:off x="9842421" y="3954661"/>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Correlation Heatmaps:</a:t>
            </a:r>
            <a:r>
              <a:rPr lang="en-US" sz="1550" dirty="0">
                <a:solidFill>
                  <a:srgbClr val="EBECEF"/>
                </a:solidFill>
                <a:latin typeface="Epilogue" pitchFamily="34" charset="0"/>
                <a:ea typeface="Epilogue" pitchFamily="34" charset="-122"/>
                <a:cs typeface="Epilogue" pitchFamily="34" charset="-120"/>
              </a:rPr>
              <a:t> To visualize relationships between all features.</a:t>
            </a:r>
            <a:endParaRPr lang="en-US" sz="1550" dirty="0"/>
          </a:p>
        </p:txBody>
      </p:sp>
      <p:sp>
        <p:nvSpPr>
          <p:cNvPr id="19" name="Text 17"/>
          <p:cNvSpPr/>
          <p:nvPr/>
        </p:nvSpPr>
        <p:spPr>
          <a:xfrm>
            <a:off x="9842421" y="4659154"/>
            <a:ext cx="3772853"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Boxplots:</a:t>
            </a:r>
            <a:r>
              <a:rPr lang="en-US" sz="1550" dirty="0">
                <a:solidFill>
                  <a:srgbClr val="EBECEF"/>
                </a:solidFill>
                <a:latin typeface="Epilogue" pitchFamily="34" charset="0"/>
                <a:ea typeface="Epilogue" pitchFamily="34" charset="-122"/>
                <a:cs typeface="Epilogue" pitchFamily="34" charset="-120"/>
              </a:rPr>
              <a:t> For understanding feature distributions and outliers.</a:t>
            </a:r>
            <a:endParaRPr lang="en-US" sz="1550" dirty="0"/>
          </a:p>
        </p:txBody>
      </p:sp>
      <p:sp>
        <p:nvSpPr>
          <p:cNvPr id="20" name="Text 18"/>
          <p:cNvSpPr/>
          <p:nvPr/>
        </p:nvSpPr>
        <p:spPr>
          <a:xfrm>
            <a:off x="9842421" y="5363647"/>
            <a:ext cx="3772853"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Countplots:</a:t>
            </a:r>
            <a:r>
              <a:rPr lang="en-US" sz="1550" dirty="0">
                <a:solidFill>
                  <a:srgbClr val="EBECEF"/>
                </a:solidFill>
                <a:latin typeface="Epilogue" pitchFamily="34" charset="0"/>
                <a:ea typeface="Epilogue" pitchFamily="34" charset="-122"/>
                <a:cs typeface="Epilogue" pitchFamily="34" charset="-120"/>
              </a:rPr>
              <a:t> To assess categorical feature distributions, especially fraud vs. non-fraud.</a:t>
            </a:r>
            <a:endParaRPr lang="en-US" sz="1550" dirty="0"/>
          </a:p>
        </p:txBody>
      </p:sp>
      <p:sp>
        <p:nvSpPr>
          <p:cNvPr id="21" name="Text 19"/>
          <p:cNvSpPr/>
          <p:nvPr/>
        </p:nvSpPr>
        <p:spPr>
          <a:xfrm>
            <a:off x="793790" y="6760726"/>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These visualizations provided critical insights, guiding our feature engineering and model selection processes.</a:t>
            </a:r>
            <a:endParaRPr lang="en-US" sz="1550" dirty="0"/>
          </a:p>
        </p:txBody>
      </p:sp>
      <p:pic>
        <p:nvPicPr>
          <p:cNvPr id="22" name="Picture 21">
            <a:extLst>
              <a:ext uri="{FF2B5EF4-FFF2-40B4-BE49-F238E27FC236}">
                <a16:creationId xmlns:a16="http://schemas.microsoft.com/office/drawing/2014/main" id="{BC9B4FFA-B542-D5BB-478D-289056279774}"/>
              </a:ext>
            </a:extLst>
          </p:cNvPr>
          <p:cNvPicPr>
            <a:picLocks noChangeAspect="1"/>
          </p:cNvPicPr>
          <p:nvPr/>
        </p:nvPicPr>
        <p:blipFill>
          <a:blip r:embed="rId3"/>
          <a:stretch>
            <a:fillRect/>
          </a:stretch>
        </p:blipFill>
        <p:spPr>
          <a:xfrm>
            <a:off x="12363134" y="7598176"/>
            <a:ext cx="2267266" cy="5430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63548"/>
            <a:ext cx="10845046"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Preprocessing &amp; Feature Engineering Pipeline</a:t>
            </a:r>
            <a:endParaRPr lang="en-US" sz="3900" dirty="0"/>
          </a:p>
        </p:txBody>
      </p:sp>
      <p:pic>
        <p:nvPicPr>
          <p:cNvPr id="3" name="Image 0" descr="preencoded.png"/>
          <p:cNvPicPr>
            <a:picLocks noChangeAspect="1"/>
          </p:cNvPicPr>
          <p:nvPr/>
        </p:nvPicPr>
        <p:blipFill>
          <a:blip r:embed="rId3"/>
          <a:stretch>
            <a:fillRect/>
          </a:stretch>
        </p:blipFill>
        <p:spPr>
          <a:xfrm>
            <a:off x="793790" y="1780461"/>
            <a:ext cx="6521410" cy="793790"/>
          </a:xfrm>
          <a:prstGeom prst="rect">
            <a:avLst/>
          </a:prstGeom>
        </p:spPr>
      </p:pic>
      <p:sp>
        <p:nvSpPr>
          <p:cNvPr id="4" name="Text 1"/>
          <p:cNvSpPr/>
          <p:nvPr/>
        </p:nvSpPr>
        <p:spPr>
          <a:xfrm>
            <a:off x="992148" y="2772608"/>
            <a:ext cx="2791778"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Missing Value Handling</a:t>
            </a:r>
            <a:endParaRPr lang="en-US" sz="1950" dirty="0"/>
          </a:p>
        </p:txBody>
      </p:sp>
      <p:sp>
        <p:nvSpPr>
          <p:cNvPr id="5" name="Text 2"/>
          <p:cNvSpPr/>
          <p:nvPr/>
        </p:nvSpPr>
        <p:spPr>
          <a:xfrm>
            <a:off x="992148" y="3201829"/>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Replaced '?' characters with standard NaN values to ensure proper data processing.</a:t>
            </a:r>
            <a:endParaRPr lang="en-US" sz="1550" dirty="0"/>
          </a:p>
        </p:txBody>
      </p:sp>
      <p:pic>
        <p:nvPicPr>
          <p:cNvPr id="6" name="Image 1" descr="preencoded.png"/>
          <p:cNvPicPr>
            <a:picLocks noChangeAspect="1"/>
          </p:cNvPicPr>
          <p:nvPr/>
        </p:nvPicPr>
        <p:blipFill>
          <a:blip r:embed="rId4"/>
          <a:stretch>
            <a:fillRect/>
          </a:stretch>
        </p:blipFill>
        <p:spPr>
          <a:xfrm>
            <a:off x="7315200" y="1780461"/>
            <a:ext cx="6521410" cy="793790"/>
          </a:xfrm>
          <a:prstGeom prst="rect">
            <a:avLst/>
          </a:prstGeom>
        </p:spPr>
      </p:pic>
      <p:sp>
        <p:nvSpPr>
          <p:cNvPr id="7" name="Text 3"/>
          <p:cNvSpPr/>
          <p:nvPr/>
        </p:nvSpPr>
        <p:spPr>
          <a:xfrm>
            <a:off x="7513558" y="2772608"/>
            <a:ext cx="2528411"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Categorical Encoding</a:t>
            </a:r>
            <a:endParaRPr lang="en-US" sz="1950" dirty="0"/>
          </a:p>
        </p:txBody>
      </p:sp>
      <p:sp>
        <p:nvSpPr>
          <p:cNvPr id="8" name="Text 4"/>
          <p:cNvSpPr/>
          <p:nvPr/>
        </p:nvSpPr>
        <p:spPr>
          <a:xfrm>
            <a:off x="7513558" y="3201829"/>
            <a:ext cx="6124694"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Applied Label Encoding to convert all categorical features into a numerical format suitable for machine learning models.</a:t>
            </a:r>
            <a:endParaRPr lang="en-US" sz="1550" dirty="0"/>
          </a:p>
        </p:txBody>
      </p:sp>
      <p:pic>
        <p:nvPicPr>
          <p:cNvPr id="9" name="Image 2" descr="preencoded.png"/>
          <p:cNvPicPr>
            <a:picLocks noChangeAspect="1"/>
          </p:cNvPicPr>
          <p:nvPr/>
        </p:nvPicPr>
        <p:blipFill>
          <a:blip r:embed="rId5"/>
          <a:stretch>
            <a:fillRect/>
          </a:stretch>
        </p:blipFill>
        <p:spPr>
          <a:xfrm>
            <a:off x="793790" y="4035266"/>
            <a:ext cx="6521410" cy="793790"/>
          </a:xfrm>
          <a:prstGeom prst="rect">
            <a:avLst/>
          </a:prstGeom>
        </p:spPr>
      </p:pic>
      <p:sp>
        <p:nvSpPr>
          <p:cNvPr id="10" name="Text 5"/>
          <p:cNvSpPr/>
          <p:nvPr/>
        </p:nvSpPr>
        <p:spPr>
          <a:xfrm>
            <a:off x="992148" y="5027414"/>
            <a:ext cx="2617470"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SMOTE for Imbalance</a:t>
            </a:r>
            <a:endParaRPr lang="en-US" sz="1950" dirty="0"/>
          </a:p>
        </p:txBody>
      </p:sp>
      <p:sp>
        <p:nvSpPr>
          <p:cNvPr id="11" name="Text 6"/>
          <p:cNvSpPr/>
          <p:nvPr/>
        </p:nvSpPr>
        <p:spPr>
          <a:xfrm>
            <a:off x="992148" y="5456634"/>
            <a:ext cx="6124694" cy="95261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Employed Synthetic Minority Over-sampling Technique (SMOTE) to address the class imbalance, generating synthetic samples for the minority (fraud) class.</a:t>
            </a:r>
            <a:endParaRPr lang="en-US" sz="1550" dirty="0"/>
          </a:p>
        </p:txBody>
      </p:sp>
      <p:pic>
        <p:nvPicPr>
          <p:cNvPr id="12" name="Image 3" descr="preencoded.png"/>
          <p:cNvPicPr>
            <a:picLocks noChangeAspect="1"/>
          </p:cNvPicPr>
          <p:nvPr/>
        </p:nvPicPr>
        <p:blipFill>
          <a:blip r:embed="rId6"/>
          <a:stretch>
            <a:fillRect/>
          </a:stretch>
        </p:blipFill>
        <p:spPr>
          <a:xfrm>
            <a:off x="7315200" y="4035266"/>
            <a:ext cx="6521410" cy="793790"/>
          </a:xfrm>
          <a:prstGeom prst="rect">
            <a:avLst/>
          </a:prstGeom>
        </p:spPr>
      </p:pic>
      <p:sp>
        <p:nvSpPr>
          <p:cNvPr id="13" name="Text 7"/>
          <p:cNvSpPr/>
          <p:nvPr/>
        </p:nvSpPr>
        <p:spPr>
          <a:xfrm>
            <a:off x="7513558" y="502741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Feature Scaling</a:t>
            </a:r>
            <a:endParaRPr lang="en-US" sz="1950" dirty="0"/>
          </a:p>
        </p:txBody>
      </p:sp>
      <p:sp>
        <p:nvSpPr>
          <p:cNvPr id="14" name="Text 8"/>
          <p:cNvSpPr/>
          <p:nvPr/>
        </p:nvSpPr>
        <p:spPr>
          <a:xfrm>
            <a:off x="7513558" y="5456634"/>
            <a:ext cx="6124694" cy="95261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Used MinMaxScaler to scale numerical features, ensuring all values fall within a consistent range and preventing dominance by features with larger magnitudes.</a:t>
            </a:r>
            <a:endParaRPr lang="en-US" sz="1550" dirty="0"/>
          </a:p>
        </p:txBody>
      </p:sp>
      <p:sp>
        <p:nvSpPr>
          <p:cNvPr id="15" name="Text 9"/>
          <p:cNvSpPr/>
          <p:nvPr/>
        </p:nvSpPr>
        <p:spPr>
          <a:xfrm>
            <a:off x="793790" y="683085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This rigorous preprocessing pipeline was essential for preparing our data, ensuring it was clean, balanced, and optimized for effective model training.</a:t>
            </a:r>
            <a:endParaRPr lang="en-US" sz="1550" dirty="0"/>
          </a:p>
        </p:txBody>
      </p:sp>
      <p:pic>
        <p:nvPicPr>
          <p:cNvPr id="16" name="Picture 15">
            <a:extLst>
              <a:ext uri="{FF2B5EF4-FFF2-40B4-BE49-F238E27FC236}">
                <a16:creationId xmlns:a16="http://schemas.microsoft.com/office/drawing/2014/main" id="{E17093A6-10A6-C7D7-12F9-0920FEBE3B56}"/>
              </a:ext>
            </a:extLst>
          </p:cNvPr>
          <p:cNvPicPr>
            <a:picLocks noChangeAspect="1"/>
          </p:cNvPicPr>
          <p:nvPr/>
        </p:nvPicPr>
        <p:blipFill>
          <a:blip r:embed="rId7"/>
          <a:stretch>
            <a:fillRect/>
          </a:stretch>
        </p:blipFill>
        <p:spPr>
          <a:xfrm>
            <a:off x="12363134" y="7598176"/>
            <a:ext cx="2267266" cy="5430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20616"/>
            <a:ext cx="10170795"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Models Explored: A Comparative Approach</a:t>
            </a:r>
            <a:endParaRPr lang="en-US" sz="3900" dirty="0"/>
          </a:p>
        </p:txBody>
      </p:sp>
      <p:sp>
        <p:nvSpPr>
          <p:cNvPr id="3" name="Text 1"/>
          <p:cNvSpPr/>
          <p:nvPr/>
        </p:nvSpPr>
        <p:spPr>
          <a:xfrm>
            <a:off x="793790" y="213752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To identify the most robust solution for fraud detection, we evaluated a range of machine learning algorithms, each with its unique strengths.</a:t>
            </a:r>
            <a:endParaRPr lang="en-US" sz="1550" dirty="0"/>
          </a:p>
        </p:txBody>
      </p:sp>
      <p:sp>
        <p:nvSpPr>
          <p:cNvPr id="4" name="Shape 2"/>
          <p:cNvSpPr/>
          <p:nvPr/>
        </p:nvSpPr>
        <p:spPr>
          <a:xfrm>
            <a:off x="793790" y="2995851"/>
            <a:ext cx="13042821" cy="3254812"/>
          </a:xfrm>
          <a:prstGeom prst="roundRect">
            <a:avLst>
              <a:gd name="adj" fmla="val 2561"/>
            </a:avLst>
          </a:prstGeom>
          <a:solidFill>
            <a:srgbClr val="283157"/>
          </a:solidFill>
          <a:ln w="7620">
            <a:solidFill>
              <a:srgbClr val="414A70"/>
            </a:solidFill>
            <a:prstDash val="solid"/>
          </a:ln>
        </p:spPr>
      </p:sp>
      <p:sp>
        <p:nvSpPr>
          <p:cNvPr id="5" name="Shape 3"/>
          <p:cNvSpPr/>
          <p:nvPr/>
        </p:nvSpPr>
        <p:spPr>
          <a:xfrm>
            <a:off x="801410" y="3003471"/>
            <a:ext cx="4342448" cy="1778556"/>
          </a:xfrm>
          <a:prstGeom prst="roundRect">
            <a:avLst>
              <a:gd name="adj" fmla="val 4687"/>
            </a:avLst>
          </a:prstGeom>
          <a:solidFill>
            <a:srgbClr val="283157"/>
          </a:solidFill>
          <a:ln/>
        </p:spPr>
      </p:sp>
      <p:sp>
        <p:nvSpPr>
          <p:cNvPr id="6" name="Text 4"/>
          <p:cNvSpPr/>
          <p:nvPr/>
        </p:nvSpPr>
        <p:spPr>
          <a:xfrm>
            <a:off x="999768" y="320182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Decision Tree</a:t>
            </a:r>
            <a:endParaRPr lang="en-US" sz="1950" dirty="0"/>
          </a:p>
        </p:txBody>
      </p:sp>
      <p:sp>
        <p:nvSpPr>
          <p:cNvPr id="7" name="Text 5"/>
          <p:cNvSpPr/>
          <p:nvPr/>
        </p:nvSpPr>
        <p:spPr>
          <a:xfrm>
            <a:off x="999768" y="3631049"/>
            <a:ext cx="3647956" cy="95261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highlight>
                  <a:srgbClr val="AEE4BD"/>
                </a:highlight>
                <a:latin typeface="Epilogue" pitchFamily="34" charset="0"/>
                <a:ea typeface="Epilogue" pitchFamily="34" charset="-122"/>
                <a:cs typeface="Epilogue" pitchFamily="34" charset="-120"/>
              </a:rPr>
              <a:t>Selected as final model</a:t>
            </a:r>
            <a:r>
              <a:rPr lang="en-US" sz="1550" dirty="0">
                <a:solidFill>
                  <a:srgbClr val="EBECEF"/>
                </a:solidFill>
                <a:latin typeface="Epilogue" pitchFamily="34" charset="0"/>
                <a:ea typeface="Epilogue" pitchFamily="34" charset="-122"/>
                <a:cs typeface="Epilogue" pitchFamily="34" charset="-120"/>
              </a:rPr>
              <a:t> after extensive GridSearchCV hyperparameter tuning.</a:t>
            </a:r>
            <a:endParaRPr lang="en-US" sz="1550" dirty="0"/>
          </a:p>
        </p:txBody>
      </p:sp>
      <p:sp>
        <p:nvSpPr>
          <p:cNvPr id="8" name="Shape 6"/>
          <p:cNvSpPr/>
          <p:nvPr/>
        </p:nvSpPr>
        <p:spPr>
          <a:xfrm>
            <a:off x="5143857" y="3003471"/>
            <a:ext cx="4342567" cy="1778556"/>
          </a:xfrm>
          <a:prstGeom prst="rect">
            <a:avLst/>
          </a:prstGeom>
          <a:solidFill>
            <a:srgbClr val="283157"/>
          </a:solidFill>
          <a:ln/>
        </p:spPr>
      </p:sp>
      <p:sp>
        <p:nvSpPr>
          <p:cNvPr id="9" name="Shape 7"/>
          <p:cNvSpPr/>
          <p:nvPr/>
        </p:nvSpPr>
        <p:spPr>
          <a:xfrm>
            <a:off x="5143857" y="3003471"/>
            <a:ext cx="22860" cy="1778556"/>
          </a:xfrm>
          <a:prstGeom prst="roundRect">
            <a:avLst>
              <a:gd name="adj" fmla="val 364651"/>
            </a:avLst>
          </a:prstGeom>
          <a:solidFill>
            <a:srgbClr val="414A70"/>
          </a:solidFill>
          <a:ln/>
        </p:spPr>
      </p:sp>
      <p:sp>
        <p:nvSpPr>
          <p:cNvPr id="10" name="Text 8"/>
          <p:cNvSpPr/>
          <p:nvPr/>
        </p:nvSpPr>
        <p:spPr>
          <a:xfrm>
            <a:off x="5639991" y="320182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Random Forest</a:t>
            </a:r>
            <a:endParaRPr lang="en-US" sz="1950" dirty="0"/>
          </a:p>
        </p:txBody>
      </p:sp>
      <p:sp>
        <p:nvSpPr>
          <p:cNvPr id="11" name="Text 9"/>
          <p:cNvSpPr/>
          <p:nvPr/>
        </p:nvSpPr>
        <p:spPr>
          <a:xfrm>
            <a:off x="5639991" y="3631049"/>
            <a:ext cx="3350300"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Ensemble method, prone to overfitting on this dataset.</a:t>
            </a:r>
            <a:endParaRPr lang="en-US" sz="1550" dirty="0"/>
          </a:p>
        </p:txBody>
      </p:sp>
      <p:sp>
        <p:nvSpPr>
          <p:cNvPr id="12" name="Shape 10"/>
          <p:cNvSpPr/>
          <p:nvPr/>
        </p:nvSpPr>
        <p:spPr>
          <a:xfrm>
            <a:off x="9486424" y="3003471"/>
            <a:ext cx="4342567" cy="1778556"/>
          </a:xfrm>
          <a:prstGeom prst="rect">
            <a:avLst/>
          </a:prstGeom>
          <a:solidFill>
            <a:srgbClr val="283157"/>
          </a:solidFill>
          <a:ln/>
        </p:spPr>
      </p:sp>
      <p:sp>
        <p:nvSpPr>
          <p:cNvPr id="13" name="Shape 11"/>
          <p:cNvSpPr/>
          <p:nvPr/>
        </p:nvSpPr>
        <p:spPr>
          <a:xfrm>
            <a:off x="9486424" y="3003471"/>
            <a:ext cx="22860" cy="1778556"/>
          </a:xfrm>
          <a:prstGeom prst="roundRect">
            <a:avLst>
              <a:gd name="adj" fmla="val 364651"/>
            </a:avLst>
          </a:prstGeom>
          <a:solidFill>
            <a:srgbClr val="414A70"/>
          </a:solidFill>
          <a:ln/>
        </p:spPr>
      </p:sp>
      <p:sp>
        <p:nvSpPr>
          <p:cNvPr id="14" name="Text 12"/>
          <p:cNvSpPr/>
          <p:nvPr/>
        </p:nvSpPr>
        <p:spPr>
          <a:xfrm>
            <a:off x="9982557" y="320182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XGBoost</a:t>
            </a:r>
            <a:endParaRPr lang="en-US" sz="1950" dirty="0"/>
          </a:p>
        </p:txBody>
      </p:sp>
      <p:sp>
        <p:nvSpPr>
          <p:cNvPr id="15" name="Text 13"/>
          <p:cNvSpPr/>
          <p:nvPr/>
        </p:nvSpPr>
        <p:spPr>
          <a:xfrm>
            <a:off x="9982557" y="3631049"/>
            <a:ext cx="3648075"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Gradient Boosting, also showed signs of overfitting.</a:t>
            </a:r>
            <a:endParaRPr lang="en-US" sz="1550" dirty="0"/>
          </a:p>
        </p:txBody>
      </p:sp>
      <p:sp>
        <p:nvSpPr>
          <p:cNvPr id="16" name="Shape 14"/>
          <p:cNvSpPr/>
          <p:nvPr/>
        </p:nvSpPr>
        <p:spPr>
          <a:xfrm>
            <a:off x="801410" y="4782026"/>
            <a:ext cx="6513790" cy="1461016"/>
          </a:xfrm>
          <a:prstGeom prst="rect">
            <a:avLst/>
          </a:prstGeom>
          <a:solidFill>
            <a:srgbClr val="283157"/>
          </a:solidFill>
          <a:ln/>
        </p:spPr>
      </p:sp>
      <p:sp>
        <p:nvSpPr>
          <p:cNvPr id="17" name="Shape 15"/>
          <p:cNvSpPr/>
          <p:nvPr/>
        </p:nvSpPr>
        <p:spPr>
          <a:xfrm>
            <a:off x="801410" y="4782026"/>
            <a:ext cx="6513790" cy="22860"/>
          </a:xfrm>
          <a:prstGeom prst="roundRect">
            <a:avLst>
              <a:gd name="adj" fmla="val 364651"/>
            </a:avLst>
          </a:prstGeom>
          <a:solidFill>
            <a:srgbClr val="414A70"/>
          </a:solidFill>
          <a:ln/>
        </p:spPr>
      </p:sp>
      <p:sp>
        <p:nvSpPr>
          <p:cNvPr id="18" name="Text 16"/>
          <p:cNvSpPr/>
          <p:nvPr/>
        </p:nvSpPr>
        <p:spPr>
          <a:xfrm>
            <a:off x="999768" y="498038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Logistic Regression</a:t>
            </a:r>
            <a:endParaRPr lang="en-US" sz="1950" dirty="0"/>
          </a:p>
        </p:txBody>
      </p:sp>
      <p:sp>
        <p:nvSpPr>
          <p:cNvPr id="19" name="Text 17"/>
          <p:cNvSpPr/>
          <p:nvPr/>
        </p:nvSpPr>
        <p:spPr>
          <a:xfrm>
            <a:off x="999768" y="5409605"/>
            <a:ext cx="5819299"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Baseline linear model, provided a balanced but lower accuracy.</a:t>
            </a:r>
            <a:endParaRPr lang="en-US" sz="1550" dirty="0"/>
          </a:p>
        </p:txBody>
      </p:sp>
      <p:sp>
        <p:nvSpPr>
          <p:cNvPr id="20" name="Shape 18"/>
          <p:cNvSpPr/>
          <p:nvPr/>
        </p:nvSpPr>
        <p:spPr>
          <a:xfrm>
            <a:off x="7315200" y="4782026"/>
            <a:ext cx="6513790" cy="1461016"/>
          </a:xfrm>
          <a:prstGeom prst="rect">
            <a:avLst/>
          </a:prstGeom>
          <a:solidFill>
            <a:srgbClr val="283157"/>
          </a:solidFill>
          <a:ln/>
        </p:spPr>
      </p:sp>
      <p:sp>
        <p:nvSpPr>
          <p:cNvPr id="21" name="Shape 19"/>
          <p:cNvSpPr/>
          <p:nvPr/>
        </p:nvSpPr>
        <p:spPr>
          <a:xfrm>
            <a:off x="7315200" y="4782026"/>
            <a:ext cx="22860" cy="1461016"/>
          </a:xfrm>
          <a:prstGeom prst="roundRect">
            <a:avLst>
              <a:gd name="adj" fmla="val 364651"/>
            </a:avLst>
          </a:prstGeom>
          <a:solidFill>
            <a:srgbClr val="414A70"/>
          </a:solidFill>
          <a:ln/>
        </p:spPr>
      </p:sp>
      <p:sp>
        <p:nvSpPr>
          <p:cNvPr id="22" name="Shape 20"/>
          <p:cNvSpPr/>
          <p:nvPr/>
        </p:nvSpPr>
        <p:spPr>
          <a:xfrm>
            <a:off x="7315200" y="4782026"/>
            <a:ext cx="6513790" cy="22860"/>
          </a:xfrm>
          <a:prstGeom prst="roundRect">
            <a:avLst>
              <a:gd name="adj" fmla="val 364651"/>
            </a:avLst>
          </a:prstGeom>
          <a:solidFill>
            <a:srgbClr val="414A70"/>
          </a:solidFill>
          <a:ln/>
        </p:spPr>
      </p:sp>
      <p:sp>
        <p:nvSpPr>
          <p:cNvPr id="23" name="Text 21"/>
          <p:cNvSpPr/>
          <p:nvPr/>
        </p:nvSpPr>
        <p:spPr>
          <a:xfrm>
            <a:off x="7811333" y="498038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EBECEF"/>
                </a:solidFill>
                <a:latin typeface="Fraunces Medium" pitchFamily="34" charset="0"/>
                <a:ea typeface="Fraunces Medium" pitchFamily="34" charset="-122"/>
                <a:cs typeface="Fraunces Medium" pitchFamily="34" charset="-120"/>
              </a:rPr>
              <a:t>Stacking</a:t>
            </a:r>
            <a:endParaRPr lang="en-US" sz="1950" dirty="0"/>
          </a:p>
        </p:txBody>
      </p:sp>
      <p:sp>
        <p:nvSpPr>
          <p:cNvPr id="24" name="Text 22"/>
          <p:cNvSpPr/>
          <p:nvPr/>
        </p:nvSpPr>
        <p:spPr>
          <a:xfrm>
            <a:off x="7811333" y="5409605"/>
            <a:ext cx="5819299"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Combined top-performing models but did not yield significant improvement.</a:t>
            </a:r>
            <a:endParaRPr lang="en-US" sz="1550" dirty="0"/>
          </a:p>
        </p:txBody>
      </p:sp>
      <p:sp>
        <p:nvSpPr>
          <p:cNvPr id="25" name="Text 23"/>
          <p:cNvSpPr/>
          <p:nvPr/>
        </p:nvSpPr>
        <p:spPr>
          <a:xfrm>
            <a:off x="793790" y="6473904"/>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This thorough comparison allowed us to objectively assess each model's performance and generalizeability on our specific fraud detection task.</a:t>
            </a:r>
            <a:endParaRPr lang="en-US" sz="1550" dirty="0"/>
          </a:p>
        </p:txBody>
      </p:sp>
      <p:sp>
        <p:nvSpPr>
          <p:cNvPr id="26" name="Shape 24"/>
          <p:cNvSpPr/>
          <p:nvPr/>
        </p:nvSpPr>
        <p:spPr>
          <a:xfrm>
            <a:off x="4895850" y="3644682"/>
            <a:ext cx="496133" cy="496133"/>
          </a:xfrm>
          <a:prstGeom prst="roundRect">
            <a:avLst>
              <a:gd name="adj" fmla="val 16802"/>
            </a:avLst>
          </a:prstGeom>
          <a:solidFill>
            <a:srgbClr val="080E26"/>
          </a:solidFill>
          <a:ln w="22860">
            <a:solidFill>
              <a:srgbClr val="414A70"/>
            </a:solidFill>
            <a:prstDash val="solid"/>
          </a:ln>
        </p:spPr>
      </p:sp>
      <p:pic>
        <p:nvPicPr>
          <p:cNvPr id="27" name="Image 0" descr="preencoded.png"/>
          <p:cNvPicPr>
            <a:picLocks noChangeAspect="1"/>
          </p:cNvPicPr>
          <p:nvPr/>
        </p:nvPicPr>
        <p:blipFill>
          <a:blip r:embed="rId3"/>
          <a:stretch>
            <a:fillRect/>
          </a:stretch>
        </p:blipFill>
        <p:spPr>
          <a:xfrm>
            <a:off x="5019913" y="3737670"/>
            <a:ext cx="248007" cy="310039"/>
          </a:xfrm>
          <a:prstGeom prst="rect">
            <a:avLst/>
          </a:prstGeom>
        </p:spPr>
      </p:pic>
      <p:sp>
        <p:nvSpPr>
          <p:cNvPr id="28" name="Shape 25"/>
          <p:cNvSpPr/>
          <p:nvPr/>
        </p:nvSpPr>
        <p:spPr>
          <a:xfrm>
            <a:off x="9238417" y="3644682"/>
            <a:ext cx="496133" cy="496133"/>
          </a:xfrm>
          <a:prstGeom prst="roundRect">
            <a:avLst>
              <a:gd name="adj" fmla="val 16802"/>
            </a:avLst>
          </a:prstGeom>
          <a:solidFill>
            <a:srgbClr val="080E26"/>
          </a:solidFill>
          <a:ln w="22860">
            <a:solidFill>
              <a:srgbClr val="414A70"/>
            </a:solidFill>
            <a:prstDash val="solid"/>
          </a:ln>
        </p:spPr>
      </p:sp>
      <p:pic>
        <p:nvPicPr>
          <p:cNvPr id="29" name="Image 1" descr="preencoded.png"/>
          <p:cNvPicPr>
            <a:picLocks noChangeAspect="1"/>
          </p:cNvPicPr>
          <p:nvPr/>
        </p:nvPicPr>
        <p:blipFill>
          <a:blip r:embed="rId4"/>
          <a:stretch>
            <a:fillRect/>
          </a:stretch>
        </p:blipFill>
        <p:spPr>
          <a:xfrm>
            <a:off x="9362480" y="3737670"/>
            <a:ext cx="248007" cy="310039"/>
          </a:xfrm>
          <a:prstGeom prst="rect">
            <a:avLst/>
          </a:prstGeom>
        </p:spPr>
      </p:pic>
      <p:sp>
        <p:nvSpPr>
          <p:cNvPr id="30" name="Shape 26"/>
          <p:cNvSpPr/>
          <p:nvPr/>
        </p:nvSpPr>
        <p:spPr>
          <a:xfrm>
            <a:off x="7067193" y="5264408"/>
            <a:ext cx="496133" cy="496133"/>
          </a:xfrm>
          <a:prstGeom prst="roundRect">
            <a:avLst>
              <a:gd name="adj" fmla="val 16802"/>
            </a:avLst>
          </a:prstGeom>
          <a:solidFill>
            <a:srgbClr val="080E26"/>
          </a:solidFill>
          <a:ln w="22860">
            <a:solidFill>
              <a:srgbClr val="414A70"/>
            </a:solidFill>
            <a:prstDash val="solid"/>
          </a:ln>
        </p:spPr>
      </p:sp>
      <p:pic>
        <p:nvPicPr>
          <p:cNvPr id="31" name="Image 2" descr="preencoded.png"/>
          <p:cNvPicPr>
            <a:picLocks noChangeAspect="1"/>
          </p:cNvPicPr>
          <p:nvPr/>
        </p:nvPicPr>
        <p:blipFill>
          <a:blip r:embed="rId5"/>
          <a:stretch>
            <a:fillRect/>
          </a:stretch>
        </p:blipFill>
        <p:spPr>
          <a:xfrm>
            <a:off x="7191256" y="5357396"/>
            <a:ext cx="248007" cy="310039"/>
          </a:xfrm>
          <a:prstGeom prst="rect">
            <a:avLst/>
          </a:prstGeom>
        </p:spPr>
      </p:pic>
      <p:pic>
        <p:nvPicPr>
          <p:cNvPr id="32" name="Picture 31">
            <a:extLst>
              <a:ext uri="{FF2B5EF4-FFF2-40B4-BE49-F238E27FC236}">
                <a16:creationId xmlns:a16="http://schemas.microsoft.com/office/drawing/2014/main" id="{7D9BE895-22AF-DE02-9255-54D17765991B}"/>
              </a:ext>
            </a:extLst>
          </p:cNvPr>
          <p:cNvPicPr>
            <a:picLocks noChangeAspect="1"/>
          </p:cNvPicPr>
          <p:nvPr/>
        </p:nvPicPr>
        <p:blipFill>
          <a:blip r:embed="rId6"/>
          <a:stretch>
            <a:fillRect/>
          </a:stretch>
        </p:blipFill>
        <p:spPr>
          <a:xfrm>
            <a:off x="12363134" y="7598176"/>
            <a:ext cx="2267266" cy="5430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553522"/>
            <a:ext cx="7924800" cy="465177"/>
          </a:xfrm>
          <a:prstGeom prst="rect">
            <a:avLst/>
          </a:prstGeom>
          <a:noFill/>
          <a:ln/>
        </p:spPr>
        <p:txBody>
          <a:bodyPr wrap="none" lIns="0" tIns="0" rIns="0" bIns="0" rtlCol="0" anchor="t"/>
          <a:lstStyle/>
          <a:p>
            <a:pPr marL="0" indent="0" algn="l">
              <a:lnSpc>
                <a:spcPts val="3650"/>
              </a:lnSpc>
              <a:buNone/>
            </a:pPr>
            <a:r>
              <a:rPr lang="en-US" sz="2900" dirty="0">
                <a:solidFill>
                  <a:srgbClr val="FFFFFF"/>
                </a:solidFill>
                <a:latin typeface="Fraunces Medium" pitchFamily="34" charset="0"/>
                <a:ea typeface="Fraunces Medium" pitchFamily="34" charset="-122"/>
                <a:cs typeface="Fraunces Medium" pitchFamily="34" charset="-120"/>
              </a:rPr>
              <a:t>Model Performance: A Comparative Analysis</a:t>
            </a:r>
            <a:endParaRPr lang="en-US" sz="2900" dirty="0"/>
          </a:p>
        </p:txBody>
      </p:sp>
      <p:pic>
        <p:nvPicPr>
          <p:cNvPr id="3" name="Image 0" descr="preencoded.png"/>
          <p:cNvPicPr>
            <a:picLocks noChangeAspect="1"/>
          </p:cNvPicPr>
          <p:nvPr/>
        </p:nvPicPr>
        <p:blipFill>
          <a:blip r:embed="rId3"/>
          <a:stretch>
            <a:fillRect/>
          </a:stretch>
        </p:blipFill>
        <p:spPr>
          <a:xfrm>
            <a:off x="793790" y="1316355"/>
            <a:ext cx="9782056" cy="5031343"/>
          </a:xfrm>
          <a:prstGeom prst="rect">
            <a:avLst/>
          </a:prstGeom>
        </p:spPr>
      </p:pic>
      <p:sp>
        <p:nvSpPr>
          <p:cNvPr id="4" name="Shape 1"/>
          <p:cNvSpPr/>
          <p:nvPr/>
        </p:nvSpPr>
        <p:spPr>
          <a:xfrm>
            <a:off x="4366974" y="6347698"/>
            <a:ext cx="148828" cy="148828"/>
          </a:xfrm>
          <a:prstGeom prst="roundRect">
            <a:avLst>
              <a:gd name="adj" fmla="val 12288"/>
            </a:avLst>
          </a:prstGeom>
          <a:solidFill>
            <a:srgbClr val="4D5FA8"/>
          </a:solidFill>
          <a:ln/>
        </p:spPr>
      </p:sp>
      <p:sp>
        <p:nvSpPr>
          <p:cNvPr id="5" name="Text 2"/>
          <p:cNvSpPr/>
          <p:nvPr/>
        </p:nvSpPr>
        <p:spPr>
          <a:xfrm>
            <a:off x="4576763" y="6347698"/>
            <a:ext cx="1031796" cy="148828"/>
          </a:xfrm>
          <a:prstGeom prst="rect">
            <a:avLst/>
          </a:prstGeom>
          <a:noFill/>
          <a:ln/>
        </p:spPr>
        <p:txBody>
          <a:bodyPr wrap="none" lIns="0" tIns="0" rIns="0" bIns="0" rtlCol="0" anchor="t"/>
          <a:lstStyle/>
          <a:p>
            <a:pPr marL="0" indent="0" algn="l">
              <a:lnSpc>
                <a:spcPts val="1150"/>
              </a:lnSpc>
              <a:buNone/>
            </a:pPr>
            <a:r>
              <a:rPr lang="en-US" sz="1150" dirty="0">
                <a:solidFill>
                  <a:srgbClr val="EBECEF"/>
                </a:solidFill>
                <a:latin typeface="Epilogue" pitchFamily="34" charset="0"/>
                <a:ea typeface="Epilogue" pitchFamily="34" charset="-122"/>
                <a:cs typeface="Epilogue" pitchFamily="34" charset="-120"/>
              </a:rPr>
              <a:t>Test Accuracy</a:t>
            </a:r>
            <a:endParaRPr lang="en-US" sz="1150" dirty="0"/>
          </a:p>
        </p:txBody>
      </p:sp>
      <p:sp>
        <p:nvSpPr>
          <p:cNvPr id="6" name="Shape 3"/>
          <p:cNvSpPr/>
          <p:nvPr/>
        </p:nvSpPr>
        <p:spPr>
          <a:xfrm>
            <a:off x="5760958" y="6347698"/>
            <a:ext cx="148828" cy="148828"/>
          </a:xfrm>
          <a:prstGeom prst="roundRect">
            <a:avLst>
              <a:gd name="adj" fmla="val 12288"/>
            </a:avLst>
          </a:prstGeom>
          <a:solidFill>
            <a:srgbClr val="9CA6D1"/>
          </a:solidFill>
          <a:ln/>
        </p:spPr>
      </p:sp>
      <p:sp>
        <p:nvSpPr>
          <p:cNvPr id="7" name="Text 4"/>
          <p:cNvSpPr/>
          <p:nvPr/>
        </p:nvSpPr>
        <p:spPr>
          <a:xfrm>
            <a:off x="5970746" y="6347698"/>
            <a:ext cx="1069062" cy="148828"/>
          </a:xfrm>
          <a:prstGeom prst="rect">
            <a:avLst/>
          </a:prstGeom>
          <a:noFill/>
          <a:ln/>
        </p:spPr>
        <p:txBody>
          <a:bodyPr wrap="none" lIns="0" tIns="0" rIns="0" bIns="0" rtlCol="0" anchor="t"/>
          <a:lstStyle/>
          <a:p>
            <a:pPr marL="0" indent="0" algn="l">
              <a:lnSpc>
                <a:spcPts val="1150"/>
              </a:lnSpc>
              <a:buNone/>
            </a:pPr>
            <a:r>
              <a:rPr lang="en-US" sz="1150" dirty="0">
                <a:solidFill>
                  <a:srgbClr val="EBECEF"/>
                </a:solidFill>
                <a:latin typeface="Epilogue" pitchFamily="34" charset="0"/>
                <a:ea typeface="Epilogue" pitchFamily="34" charset="-122"/>
                <a:cs typeface="Epilogue" pitchFamily="34" charset="-120"/>
              </a:rPr>
              <a:t>Train Accuracy</a:t>
            </a:r>
            <a:endParaRPr lang="en-US" sz="1150" dirty="0"/>
          </a:p>
        </p:txBody>
      </p:sp>
      <p:sp>
        <p:nvSpPr>
          <p:cNvPr id="8" name="Text 5"/>
          <p:cNvSpPr/>
          <p:nvPr/>
        </p:nvSpPr>
        <p:spPr>
          <a:xfrm>
            <a:off x="793790" y="6961703"/>
            <a:ext cx="13042821" cy="714375"/>
          </a:xfrm>
          <a:prstGeom prst="rect">
            <a:avLst/>
          </a:prstGeom>
          <a:noFill/>
          <a:ln/>
        </p:spPr>
        <p:txBody>
          <a:bodyPr wrap="square" lIns="0" tIns="0" rIns="0" bIns="0" rtlCol="0" anchor="t"/>
          <a:lstStyle/>
          <a:p>
            <a:pPr marL="0" indent="0" algn="l">
              <a:lnSpc>
                <a:spcPts val="1850"/>
              </a:lnSpc>
              <a:buNone/>
            </a:pPr>
            <a:r>
              <a:rPr lang="en-US" sz="1150" dirty="0">
                <a:solidFill>
                  <a:srgbClr val="EBECEF"/>
                </a:solidFill>
                <a:latin typeface="Epilogue" pitchFamily="34" charset="0"/>
                <a:ea typeface="Epilogue" pitchFamily="34" charset="-122"/>
                <a:cs typeface="Epilogue" pitchFamily="34" charset="-120"/>
              </a:rPr>
              <a:t>The chart above clearly illustrates the trade-off between training and test accuracy. While Random Forest and XGBoost achieved perfect training accuracy, their significantly lower test accuracy indicated strong overfitting. The Decision Tree, after tuning, demonstrated the best balance between training and test performance, ensuring robust generalization to new unseen data.</a:t>
            </a:r>
            <a:endParaRPr lang="en-US" sz="1150" dirty="0"/>
          </a:p>
        </p:txBody>
      </p:sp>
      <p:pic>
        <p:nvPicPr>
          <p:cNvPr id="9" name="Picture 8">
            <a:extLst>
              <a:ext uri="{FF2B5EF4-FFF2-40B4-BE49-F238E27FC236}">
                <a16:creationId xmlns:a16="http://schemas.microsoft.com/office/drawing/2014/main" id="{50082F2C-B5D1-5209-4D5C-572CBE5B145E}"/>
              </a:ext>
            </a:extLst>
          </p:cNvPr>
          <p:cNvPicPr>
            <a:picLocks noChangeAspect="1"/>
          </p:cNvPicPr>
          <p:nvPr/>
        </p:nvPicPr>
        <p:blipFill>
          <a:blip r:embed="rId4"/>
          <a:stretch>
            <a:fillRect/>
          </a:stretch>
        </p:blipFill>
        <p:spPr>
          <a:xfrm>
            <a:off x="12363134" y="7598176"/>
            <a:ext cx="2267266" cy="5430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564952"/>
            <a:ext cx="10483334" cy="620078"/>
          </a:xfrm>
          <a:prstGeom prst="rect">
            <a:avLst/>
          </a:prstGeom>
          <a:noFill/>
          <a:ln/>
        </p:spPr>
        <p:txBody>
          <a:bodyPr wrap="none" lIns="0" tIns="0" rIns="0" bIns="0" rtlCol="0" anchor="t"/>
          <a:lstStyle/>
          <a:p>
            <a:pPr marL="0" indent="0" algn="l">
              <a:lnSpc>
                <a:spcPts val="4850"/>
              </a:lnSpc>
              <a:buNone/>
            </a:pPr>
            <a:r>
              <a:rPr lang="en-US" sz="3900" dirty="0">
                <a:solidFill>
                  <a:srgbClr val="FFFFFF"/>
                </a:solidFill>
                <a:latin typeface="Fraunces Medium" pitchFamily="34" charset="0"/>
                <a:ea typeface="Fraunces Medium" pitchFamily="34" charset="-122"/>
                <a:cs typeface="Fraunces Medium" pitchFamily="34" charset="-120"/>
              </a:rPr>
              <a:t>The Chosen Champion: Tuned Decision Tree</a:t>
            </a:r>
            <a:endParaRPr lang="en-US" sz="3900" dirty="0"/>
          </a:p>
        </p:txBody>
      </p:sp>
      <p:sp>
        <p:nvSpPr>
          <p:cNvPr id="3" name="Text 1"/>
          <p:cNvSpPr/>
          <p:nvPr/>
        </p:nvSpPr>
        <p:spPr>
          <a:xfrm>
            <a:off x="793790" y="1661279"/>
            <a:ext cx="6955631" cy="95261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The </a:t>
            </a:r>
            <a:r>
              <a:rPr lang="en-US" sz="1550" b="1" dirty="0">
                <a:solidFill>
                  <a:srgbClr val="EBECEF"/>
                </a:solidFill>
                <a:latin typeface="Epilogue" pitchFamily="34" charset="0"/>
                <a:ea typeface="Epilogue" pitchFamily="34" charset="-122"/>
                <a:cs typeface="Epilogue" pitchFamily="34" charset="-120"/>
              </a:rPr>
              <a:t>Decision Tree Classifier</a:t>
            </a:r>
            <a:r>
              <a:rPr lang="en-US" sz="1550" dirty="0">
                <a:solidFill>
                  <a:srgbClr val="EBECEF"/>
                </a:solidFill>
                <a:latin typeface="Epilogue" pitchFamily="34" charset="0"/>
                <a:ea typeface="Epilogue" pitchFamily="34" charset="-122"/>
                <a:cs typeface="Epilogue" pitchFamily="34" charset="-120"/>
              </a:rPr>
              <a:t> emerged as the optimal model for this fraud detection task due to its superior balance of performance and interpretability.</a:t>
            </a:r>
            <a:endParaRPr lang="en-US" sz="1550" dirty="0"/>
          </a:p>
        </p:txBody>
      </p:sp>
      <p:sp>
        <p:nvSpPr>
          <p:cNvPr id="4" name="Text 2"/>
          <p:cNvSpPr/>
          <p:nvPr/>
        </p:nvSpPr>
        <p:spPr>
          <a:xfrm>
            <a:off x="793790" y="2792492"/>
            <a:ext cx="6955631" cy="63507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Extensive hyperparameter tuning using </a:t>
            </a:r>
            <a:r>
              <a:rPr lang="en-US" sz="1550" b="1" dirty="0">
                <a:solidFill>
                  <a:srgbClr val="EBECEF"/>
                </a:solidFill>
                <a:latin typeface="Epilogue" pitchFamily="34" charset="0"/>
                <a:ea typeface="Epilogue" pitchFamily="34" charset="-122"/>
                <a:cs typeface="Epilogue" pitchFamily="34" charset="-120"/>
              </a:rPr>
              <a:t>GridSearchCV</a:t>
            </a:r>
            <a:r>
              <a:rPr lang="en-US" sz="1550" dirty="0">
                <a:solidFill>
                  <a:srgbClr val="EBECEF"/>
                </a:solidFill>
                <a:latin typeface="Epilogue" pitchFamily="34" charset="0"/>
                <a:ea typeface="Epilogue" pitchFamily="34" charset="-122"/>
                <a:cs typeface="Epilogue" pitchFamily="34" charset="-120"/>
              </a:rPr>
              <a:t> refined its performance, leading to the following optimal parameters:</a:t>
            </a:r>
            <a:endParaRPr lang="en-US" sz="1550" dirty="0"/>
          </a:p>
        </p:txBody>
      </p:sp>
      <p:sp>
        <p:nvSpPr>
          <p:cNvPr id="5" name="Text 3"/>
          <p:cNvSpPr/>
          <p:nvPr/>
        </p:nvSpPr>
        <p:spPr>
          <a:xfrm>
            <a:off x="793790" y="3606165"/>
            <a:ext cx="695563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criterion='entropy':</a:t>
            </a:r>
            <a:r>
              <a:rPr lang="en-US" sz="1550" dirty="0">
                <a:solidFill>
                  <a:srgbClr val="EBECEF"/>
                </a:solidFill>
                <a:latin typeface="Epilogue" pitchFamily="34" charset="0"/>
                <a:ea typeface="Epilogue" pitchFamily="34" charset="-122"/>
                <a:cs typeface="Epilogue" pitchFamily="34" charset="-120"/>
              </a:rPr>
              <a:t> Used for measuring the quality of a split, favoring more balanced trees.</a:t>
            </a:r>
            <a:endParaRPr lang="en-US" sz="1550" dirty="0"/>
          </a:p>
        </p:txBody>
      </p:sp>
      <p:sp>
        <p:nvSpPr>
          <p:cNvPr id="6" name="Text 4"/>
          <p:cNvSpPr/>
          <p:nvPr/>
        </p:nvSpPr>
        <p:spPr>
          <a:xfrm>
            <a:off x="793790" y="4310658"/>
            <a:ext cx="695563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max_depth=3:</a:t>
            </a:r>
            <a:r>
              <a:rPr lang="en-US" sz="1550" dirty="0">
                <a:solidFill>
                  <a:srgbClr val="EBECEF"/>
                </a:solidFill>
                <a:latin typeface="Epilogue" pitchFamily="34" charset="0"/>
                <a:ea typeface="Epilogue" pitchFamily="34" charset="-122"/>
                <a:cs typeface="Epilogue" pitchFamily="34" charset="-120"/>
              </a:rPr>
              <a:t> A constrained depth to prevent overfitting, ensuring the model remains interpretable and generalizes well.</a:t>
            </a:r>
            <a:endParaRPr lang="en-US" sz="1550" dirty="0"/>
          </a:p>
        </p:txBody>
      </p:sp>
      <p:sp>
        <p:nvSpPr>
          <p:cNvPr id="7" name="Text 5"/>
          <p:cNvSpPr/>
          <p:nvPr/>
        </p:nvSpPr>
        <p:spPr>
          <a:xfrm>
            <a:off x="793790" y="5015151"/>
            <a:ext cx="695563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min_samples_leaf=1:</a:t>
            </a:r>
            <a:r>
              <a:rPr lang="en-US" sz="1550" dirty="0">
                <a:solidFill>
                  <a:srgbClr val="EBECEF"/>
                </a:solidFill>
                <a:latin typeface="Epilogue" pitchFamily="34" charset="0"/>
                <a:ea typeface="Epilogue" pitchFamily="34" charset="-122"/>
                <a:cs typeface="Epilogue" pitchFamily="34" charset="-120"/>
              </a:rPr>
              <a:t> The minimum number of samples required to be at a leaf node.</a:t>
            </a:r>
            <a:endParaRPr lang="en-US" sz="1550" dirty="0"/>
          </a:p>
        </p:txBody>
      </p:sp>
      <p:sp>
        <p:nvSpPr>
          <p:cNvPr id="8" name="Text 6"/>
          <p:cNvSpPr/>
          <p:nvPr/>
        </p:nvSpPr>
        <p:spPr>
          <a:xfrm>
            <a:off x="793790" y="5719643"/>
            <a:ext cx="6955631"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min_samples_split=2:</a:t>
            </a:r>
            <a:r>
              <a:rPr lang="en-US" sz="1550" dirty="0">
                <a:solidFill>
                  <a:srgbClr val="EBECEF"/>
                </a:solidFill>
                <a:latin typeface="Epilogue" pitchFamily="34" charset="0"/>
                <a:ea typeface="Epilogue" pitchFamily="34" charset="-122"/>
                <a:cs typeface="Epilogue" pitchFamily="34" charset="-120"/>
              </a:rPr>
              <a:t> The minimum number of samples required to split an internal node.</a:t>
            </a:r>
            <a:endParaRPr lang="en-US" sz="1550" dirty="0"/>
          </a:p>
        </p:txBody>
      </p:sp>
      <p:sp>
        <p:nvSpPr>
          <p:cNvPr id="9" name="Text 7"/>
          <p:cNvSpPr/>
          <p:nvPr/>
        </p:nvSpPr>
        <p:spPr>
          <a:xfrm>
            <a:off x="793790" y="6533317"/>
            <a:ext cx="6955631" cy="952619"/>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This configuration allowed the model to capture underlying fraud patterns effectively without memorizing the training data, resulting in excellent generalization capabilities.</a:t>
            </a:r>
            <a:endParaRPr lang="en-US" sz="1550" dirty="0"/>
          </a:p>
        </p:txBody>
      </p:sp>
      <p:pic>
        <p:nvPicPr>
          <p:cNvPr id="10" name="Image 0" descr="preencoded.png"/>
          <p:cNvPicPr>
            <a:picLocks noChangeAspect="1"/>
          </p:cNvPicPr>
          <p:nvPr/>
        </p:nvPicPr>
        <p:blipFill>
          <a:blip r:embed="rId3"/>
          <a:stretch>
            <a:fillRect/>
          </a:stretch>
        </p:blipFill>
        <p:spPr>
          <a:xfrm>
            <a:off x="8241149" y="1705928"/>
            <a:ext cx="5602962" cy="5602962"/>
          </a:xfrm>
          <a:prstGeom prst="rect">
            <a:avLst/>
          </a:prstGeom>
        </p:spPr>
      </p:pic>
      <p:pic>
        <p:nvPicPr>
          <p:cNvPr id="11" name="Picture 10">
            <a:extLst>
              <a:ext uri="{FF2B5EF4-FFF2-40B4-BE49-F238E27FC236}">
                <a16:creationId xmlns:a16="http://schemas.microsoft.com/office/drawing/2014/main" id="{7C0C1507-1FA7-AE52-F83A-9EA6A4041330}"/>
              </a:ext>
            </a:extLst>
          </p:cNvPr>
          <p:cNvPicPr>
            <a:picLocks noChangeAspect="1"/>
          </p:cNvPicPr>
          <p:nvPr/>
        </p:nvPicPr>
        <p:blipFill>
          <a:blip r:embed="rId4"/>
          <a:stretch>
            <a:fillRect/>
          </a:stretch>
        </p:blipFill>
        <p:spPr>
          <a:xfrm>
            <a:off x="12363134" y="7598176"/>
            <a:ext cx="2267266" cy="5430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1049</Words>
  <Application>Microsoft Office PowerPoint</Application>
  <PresentationFormat>Custom</PresentationFormat>
  <Paragraphs>97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Epilogue</vt:lpstr>
      <vt:lpstr>Consolas</vt:lpstr>
      <vt:lpstr>Fraunces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Pankaj Sharma</dc:creator>
  <cp:lastModifiedBy>Pankaj Sharma</cp:lastModifiedBy>
  <cp:revision>3</cp:revision>
  <dcterms:created xsi:type="dcterms:W3CDTF">2025-08-07T07:01:22Z</dcterms:created>
  <dcterms:modified xsi:type="dcterms:W3CDTF">2025-08-07T07:10:07Z</dcterms:modified>
</cp:coreProperties>
</file>